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416" r:id="rId2"/>
    <p:sldId id="387" r:id="rId3"/>
    <p:sldId id="388" r:id="rId4"/>
    <p:sldId id="417" r:id="rId5"/>
    <p:sldId id="418" r:id="rId6"/>
    <p:sldId id="419" r:id="rId7"/>
    <p:sldId id="420" r:id="rId8"/>
    <p:sldId id="395" r:id="rId9"/>
    <p:sldId id="421" r:id="rId10"/>
    <p:sldId id="422" r:id="rId11"/>
    <p:sldId id="423" r:id="rId12"/>
    <p:sldId id="396" r:id="rId13"/>
    <p:sldId id="426" r:id="rId14"/>
    <p:sldId id="424" r:id="rId15"/>
    <p:sldId id="434" r:id="rId16"/>
    <p:sldId id="397" r:id="rId17"/>
    <p:sldId id="425" r:id="rId18"/>
    <p:sldId id="399" r:id="rId19"/>
    <p:sldId id="398" r:id="rId20"/>
    <p:sldId id="428" r:id="rId21"/>
    <p:sldId id="427" r:id="rId22"/>
    <p:sldId id="430" r:id="rId23"/>
    <p:sldId id="431" r:id="rId24"/>
    <p:sldId id="432" r:id="rId25"/>
    <p:sldId id="433" r:id="rId26"/>
    <p:sldId id="429" r:id="rId27"/>
    <p:sldId id="409" r:id="rId28"/>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Arango" initials="JA" lastIdx="3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B3880"/>
    <a:srgbClr val="00B0F0"/>
    <a:srgbClr val="03703C"/>
    <a:srgbClr val="3BBCEA"/>
    <a:srgbClr val="5ADAEF"/>
    <a:srgbClr val="DAE3F3"/>
    <a:srgbClr val="2A639B"/>
    <a:srgbClr val="295D94"/>
    <a:srgbClr val="3DBB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0" autoAdjust="0"/>
    <p:restoredTop sz="92989" autoAdjust="0"/>
  </p:normalViewPr>
  <p:slideViewPr>
    <p:cSldViewPr snapToGrid="0">
      <p:cViewPr varScale="1">
        <p:scale>
          <a:sx n="90" d="100"/>
          <a:sy n="90" d="100"/>
        </p:scale>
        <p:origin x="90" y="252"/>
      </p:cViewPr>
      <p:guideLst>
        <p:guide orient="horz" pos="2160"/>
        <p:guide pos="2880"/>
      </p:guideLst>
    </p:cSldViewPr>
  </p:slideViewPr>
  <p:notesTextViewPr>
    <p:cViewPr>
      <p:scale>
        <a:sx n="3" d="2"/>
        <a:sy n="3" d="2"/>
      </p:scale>
      <p:origin x="0" y="0"/>
    </p:cViewPr>
  </p:notesTextViewPr>
  <p:sorterViewPr>
    <p:cViewPr>
      <p:scale>
        <a:sx n="150" d="100"/>
        <a:sy n="150" d="100"/>
      </p:scale>
      <p:origin x="0" y="-1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23150-EA73-4C02-A9DC-444EEDB9D2DD}" type="datetimeFigureOut">
              <a:rPr lang="es-CO" smtClean="0"/>
              <a:t>16/01/2019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9D641-6E28-4864-9CDB-2EE956F08D37}" type="slidenum">
              <a:rPr lang="es-CO" smtClean="0"/>
              <a:t>‹Nº›</a:t>
            </a:fld>
            <a:endParaRPr lang="es-CO"/>
          </a:p>
        </p:txBody>
      </p:sp>
    </p:spTree>
    <p:extLst>
      <p:ext uri="{BB962C8B-B14F-4D97-AF65-F5344CB8AC3E}">
        <p14:creationId xmlns:p14="http://schemas.microsoft.com/office/powerpoint/2010/main" val="713044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4077758-1E24-44E6-A269-A0C585905A03}" type="datetimeFigureOut">
              <a:rPr lang="es-CO" smtClean="0"/>
              <a:t>16/01/2019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340551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1371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4077758-1E24-44E6-A269-A0C585905A03}" type="datetimeFigureOut">
              <a:rPr lang="es-CO" smtClean="0"/>
              <a:t>16/01/2019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10143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4077758-1E24-44E6-A269-A0C585905A03}" type="datetimeFigureOut">
              <a:rPr lang="es-CO" smtClean="0"/>
              <a:t>16/01/2019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215401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4077758-1E24-44E6-A269-A0C585905A03}" type="datetimeFigureOut">
              <a:rPr lang="es-CO" smtClean="0"/>
              <a:t>16/01/2019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1553407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4077758-1E24-44E6-A269-A0C585905A03}" type="datetimeFigureOut">
              <a:rPr lang="es-CO" smtClean="0"/>
              <a:t>16/01/2019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373367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4077758-1E24-44E6-A269-A0C585905A03}" type="datetimeFigureOut">
              <a:rPr lang="es-CO" smtClean="0"/>
              <a:t>16/01/2019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5FD1985-3D02-413C-BFA1-3C323CCCBFA8}" type="slidenum">
              <a:rPr lang="es-CO" smtClean="0"/>
              <a:t>‹Nº›</a:t>
            </a:fld>
            <a:endParaRPr lang="es-CO"/>
          </a:p>
        </p:txBody>
      </p:sp>
    </p:spTree>
    <p:extLst>
      <p:ext uri="{BB962C8B-B14F-4D97-AF65-F5344CB8AC3E}">
        <p14:creationId xmlns:p14="http://schemas.microsoft.com/office/powerpoint/2010/main" val="165464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1479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981"/>
            <a:ext cx="9239693" cy="1712113"/>
          </a:xfrm>
          <a:prstGeom prst="rect">
            <a:avLst/>
          </a:prstGeom>
        </p:spPr>
      </p:pic>
    </p:spTree>
    <p:extLst>
      <p:ext uri="{BB962C8B-B14F-4D97-AF65-F5344CB8AC3E}">
        <p14:creationId xmlns:p14="http://schemas.microsoft.com/office/powerpoint/2010/main" val="472511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77721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589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77758-1E24-44E6-A269-A0C585905A03}" type="datetimeFigureOut">
              <a:rPr lang="es-CO" smtClean="0"/>
              <a:t>16/01/2019</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D1985-3D02-413C-BFA1-3C323CCCBFA8}" type="slidenum">
              <a:rPr lang="es-CO" smtClean="0"/>
              <a:t>‹Nº›</a:t>
            </a:fld>
            <a:endParaRPr lang="es-CO"/>
          </a:p>
        </p:txBody>
      </p:sp>
    </p:spTree>
    <p:extLst>
      <p:ext uri="{BB962C8B-B14F-4D97-AF65-F5344CB8AC3E}">
        <p14:creationId xmlns:p14="http://schemas.microsoft.com/office/powerpoint/2010/main" val="3528430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cratos:8095/pw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209659" y="244552"/>
            <a:ext cx="1956162" cy="901648"/>
            <a:chOff x="171071" y="5627430"/>
            <a:chExt cx="2432789" cy="1121337"/>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71" y="5627430"/>
              <a:ext cx="1121337" cy="1121337"/>
            </a:xfrm>
            <a:prstGeom prst="rect">
              <a:avLst/>
            </a:prstGeom>
          </p:spPr>
        </p:pic>
        <p:cxnSp>
          <p:nvCxnSpPr>
            <p:cNvPr id="5" name="Conector recto 4"/>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669" y="5732187"/>
              <a:ext cx="927191" cy="926725"/>
            </a:xfrm>
            <a:prstGeom prst="rect">
              <a:avLst/>
            </a:prstGeom>
          </p:spPr>
        </p:pic>
      </p:gr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5585313"/>
            <a:ext cx="1753107" cy="826176"/>
          </a:xfrm>
          <a:prstGeom prst="rect">
            <a:avLst/>
          </a:prstGeom>
        </p:spPr>
      </p:pic>
      <p:sp>
        <p:nvSpPr>
          <p:cNvPr id="10" name="Título 3"/>
          <p:cNvSpPr txBox="1">
            <a:spLocks/>
          </p:cNvSpPr>
          <p:nvPr/>
        </p:nvSpPr>
        <p:spPr>
          <a:xfrm>
            <a:off x="3164440" y="328785"/>
            <a:ext cx="5608486" cy="5954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CO" sz="2500" b="1" dirty="0" smtClean="0">
                <a:solidFill>
                  <a:srgbClr val="0B3880"/>
                </a:solidFill>
                <a:latin typeface="Arial Narrow" panose="020B0606020202030204" pitchFamily="34" charset="0"/>
                <a:ea typeface="+mn-ea"/>
                <a:cs typeface="+mn-cs"/>
              </a:rPr>
              <a:t>INFORME </a:t>
            </a:r>
            <a:r>
              <a:rPr lang="es-CO" sz="2500" b="1" dirty="0">
                <a:solidFill>
                  <a:srgbClr val="0B3880"/>
                </a:solidFill>
                <a:latin typeface="Arial Narrow" panose="020B0606020202030204" pitchFamily="34" charset="0"/>
                <a:ea typeface="+mn-ea"/>
                <a:cs typeface="+mn-cs"/>
              </a:rPr>
              <a:t>PASANTIAS </a:t>
            </a:r>
            <a:r>
              <a:rPr lang="es-CO" sz="2500" b="1" dirty="0" smtClean="0">
                <a:solidFill>
                  <a:srgbClr val="0B3880"/>
                </a:solidFill>
                <a:latin typeface="Arial Narrow" panose="020B0606020202030204" pitchFamily="34" charset="0"/>
                <a:ea typeface="+mn-ea"/>
                <a:cs typeface="+mn-cs"/>
              </a:rPr>
              <a:t>2018-2P </a:t>
            </a:r>
          </a:p>
          <a:p>
            <a:pPr algn="r"/>
            <a:r>
              <a:rPr lang="es-CO" sz="2500" b="1" dirty="0" smtClean="0">
                <a:solidFill>
                  <a:srgbClr val="0B3880"/>
                </a:solidFill>
                <a:latin typeface="Arial Narrow" panose="020B0606020202030204" pitchFamily="34" charset="0"/>
                <a:ea typeface="+mn-ea"/>
                <a:cs typeface="+mn-cs"/>
              </a:rPr>
              <a:t>JUAN DAVID CASSERES R.</a:t>
            </a:r>
            <a:endParaRPr lang="es-CO" sz="2500" b="1" dirty="0">
              <a:solidFill>
                <a:srgbClr val="0B3880"/>
              </a:solidFill>
              <a:latin typeface="Arial Narrow" panose="020B0606020202030204" pitchFamily="34" charset="0"/>
              <a:ea typeface="+mn-ea"/>
              <a:cs typeface="+mn-cs"/>
            </a:endParaRPr>
          </a:p>
        </p:txBody>
      </p:sp>
      <p:sp>
        <p:nvSpPr>
          <p:cNvPr id="12" name="Rectángulo 11"/>
          <p:cNvSpPr/>
          <p:nvPr/>
        </p:nvSpPr>
        <p:spPr>
          <a:xfrm>
            <a:off x="6650229" y="1052936"/>
            <a:ext cx="2122697" cy="400110"/>
          </a:xfrm>
          <a:prstGeom prst="rect">
            <a:avLst/>
          </a:prstGeom>
        </p:spPr>
        <p:txBody>
          <a:bodyPr wrap="none">
            <a:spAutoFit/>
          </a:bodyPr>
          <a:lstStyle/>
          <a:p>
            <a:pPr algn="r"/>
            <a:r>
              <a:rPr lang="es-CO" sz="2000" i="1" spc="300" dirty="0" err="1">
                <a:solidFill>
                  <a:schemeClr val="bg2">
                    <a:lumMod val="25000"/>
                  </a:schemeClr>
                </a:solidFill>
                <a:latin typeface="Arial Narrow" panose="020B0606020202030204" pitchFamily="34" charset="0"/>
              </a:rPr>
              <a:t>Cotecmar</a:t>
            </a:r>
            <a:r>
              <a:rPr lang="es-CO" sz="2000" i="1" spc="300" dirty="0">
                <a:solidFill>
                  <a:schemeClr val="bg2">
                    <a:lumMod val="25000"/>
                  </a:schemeClr>
                </a:solidFill>
                <a:latin typeface="Arial Narrow" panose="020B0606020202030204" pitchFamily="34" charset="0"/>
              </a:rPr>
              <a:t> </a:t>
            </a:r>
            <a:r>
              <a:rPr lang="es-CO" sz="2000" i="1" spc="300" dirty="0" smtClean="0">
                <a:solidFill>
                  <a:schemeClr val="bg2">
                    <a:lumMod val="25000"/>
                  </a:schemeClr>
                </a:solidFill>
                <a:latin typeface="Arial Narrow" panose="020B0606020202030204" pitchFamily="34" charset="0"/>
              </a:rPr>
              <a:t>2019</a:t>
            </a:r>
            <a:endParaRPr lang="es-CO" sz="2000" i="1" spc="300" dirty="0">
              <a:solidFill>
                <a:schemeClr val="bg2">
                  <a:lumMod val="25000"/>
                </a:schemeClr>
              </a:solidFill>
              <a:latin typeface="Arial Narrow" panose="020B0606020202030204" pitchFamily="34" charset="0"/>
            </a:endParaRPr>
          </a:p>
        </p:txBody>
      </p:sp>
    </p:spTree>
    <p:extLst>
      <p:ext uri="{BB962C8B-B14F-4D97-AF65-F5344CB8AC3E}">
        <p14:creationId xmlns:p14="http://schemas.microsoft.com/office/powerpoint/2010/main" val="2897132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2489473" y="605170"/>
            <a:ext cx="6777817" cy="523220"/>
          </a:xfrm>
          <a:prstGeom prst="rect">
            <a:avLst/>
          </a:prstGeom>
        </p:spPr>
        <p:txBody>
          <a:bodyPr wrap="none">
            <a:spAutoFit/>
          </a:bodyPr>
          <a:lstStyle/>
          <a:p>
            <a:pPr algn="r">
              <a:defRPr/>
            </a:pPr>
            <a:r>
              <a:rPr lang="es-CO" sz="2800" b="1" dirty="0" smtClean="0">
                <a:solidFill>
                  <a:schemeClr val="bg1"/>
                </a:solidFill>
                <a:latin typeface="Arial" charset="0"/>
                <a:ea typeface="Arial" charset="0"/>
                <a:cs typeface="Arial" charset="0"/>
              </a:rPr>
              <a:t>Herramienta </a:t>
            </a:r>
            <a:r>
              <a:rPr lang="es-CO" sz="2800" b="1" dirty="0">
                <a:solidFill>
                  <a:schemeClr val="bg1"/>
                </a:solidFill>
                <a:latin typeface="Arial" charset="0"/>
                <a:ea typeface="Arial" charset="0"/>
                <a:cs typeface="Arial" charset="0"/>
              </a:rPr>
              <a:t>de gestión de aprendizaje</a:t>
            </a:r>
            <a:endParaRPr lang="en-US" sz="2800" b="1" dirty="0">
              <a:solidFill>
                <a:schemeClr val="bg1"/>
              </a:solidFill>
              <a:latin typeface="Arial Narrow" panose="020B0606020202030204" pitchFamily="34" charset="0"/>
              <a:cs typeface="Arial" pitchFamily="34" charset="0"/>
              <a:sym typeface="Regular Cargo-Bold"/>
            </a:endParaRPr>
          </a:p>
        </p:txBody>
      </p:sp>
      <p:pic>
        <p:nvPicPr>
          <p:cNvPr id="6" name="Imagen 5"/>
          <p:cNvPicPr>
            <a:picLocks noChangeAspect="1"/>
          </p:cNvPicPr>
          <p:nvPr/>
        </p:nvPicPr>
        <p:blipFill rotWithShape="1">
          <a:blip r:embed="rId4"/>
          <a:srcRect l="1101" t="11985" r="3737" b="32284"/>
          <a:stretch/>
        </p:blipFill>
        <p:spPr>
          <a:xfrm>
            <a:off x="81792" y="1654138"/>
            <a:ext cx="8953385" cy="4366517"/>
          </a:xfrm>
          <a:prstGeom prst="rect">
            <a:avLst/>
          </a:prstGeom>
        </p:spPr>
      </p:pic>
    </p:spTree>
    <p:extLst>
      <p:ext uri="{BB962C8B-B14F-4D97-AF65-F5344CB8AC3E}">
        <p14:creationId xmlns:p14="http://schemas.microsoft.com/office/powerpoint/2010/main" val="2879777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2489473" y="605170"/>
            <a:ext cx="6777817" cy="523220"/>
          </a:xfrm>
          <a:prstGeom prst="rect">
            <a:avLst/>
          </a:prstGeom>
        </p:spPr>
        <p:txBody>
          <a:bodyPr wrap="none">
            <a:spAutoFit/>
          </a:bodyPr>
          <a:lstStyle/>
          <a:p>
            <a:pPr algn="r">
              <a:defRPr/>
            </a:pPr>
            <a:r>
              <a:rPr lang="es-CO" sz="2800" b="1" dirty="0" smtClean="0">
                <a:solidFill>
                  <a:schemeClr val="bg1"/>
                </a:solidFill>
                <a:latin typeface="Arial" charset="0"/>
                <a:ea typeface="Arial" charset="0"/>
                <a:cs typeface="Arial" charset="0"/>
              </a:rPr>
              <a:t>Herramienta </a:t>
            </a:r>
            <a:r>
              <a:rPr lang="es-CO" sz="2800" b="1" dirty="0">
                <a:solidFill>
                  <a:schemeClr val="bg1"/>
                </a:solidFill>
                <a:latin typeface="Arial" charset="0"/>
                <a:ea typeface="Arial" charset="0"/>
                <a:cs typeface="Arial" charset="0"/>
              </a:rPr>
              <a:t>de gestión de aprendizaje</a:t>
            </a:r>
            <a:endParaRPr lang="en-US" sz="2800" b="1" dirty="0">
              <a:solidFill>
                <a:schemeClr val="bg1"/>
              </a:solidFill>
              <a:latin typeface="Arial Narrow" panose="020B0606020202030204" pitchFamily="34" charset="0"/>
              <a:cs typeface="Arial" pitchFamily="34" charset="0"/>
              <a:sym typeface="Regular Cargo-Bold"/>
            </a:endParaRPr>
          </a:p>
        </p:txBody>
      </p:sp>
      <p:pic>
        <p:nvPicPr>
          <p:cNvPr id="9" name="Imagen 8"/>
          <p:cNvPicPr>
            <a:picLocks noChangeAspect="1"/>
          </p:cNvPicPr>
          <p:nvPr/>
        </p:nvPicPr>
        <p:blipFill rotWithShape="1">
          <a:blip r:embed="rId4"/>
          <a:srcRect l="3995" t="1" b="29096"/>
          <a:stretch/>
        </p:blipFill>
        <p:spPr>
          <a:xfrm>
            <a:off x="297550" y="1439532"/>
            <a:ext cx="8497129" cy="3472710"/>
          </a:xfrm>
          <a:prstGeom prst="rect">
            <a:avLst/>
          </a:prstGeom>
        </p:spPr>
      </p:pic>
      <p:sp>
        <p:nvSpPr>
          <p:cNvPr id="6" name="CuadroTexto 5"/>
          <p:cNvSpPr txBox="1"/>
          <p:nvPr/>
        </p:nvSpPr>
        <p:spPr>
          <a:xfrm>
            <a:off x="297550" y="5223384"/>
            <a:ext cx="8435066" cy="1200329"/>
          </a:xfrm>
          <a:prstGeom prst="rect">
            <a:avLst/>
          </a:prstGeom>
          <a:noFill/>
        </p:spPr>
        <p:txBody>
          <a:bodyPr wrap="none" rtlCol="0">
            <a:spAutoFit/>
          </a:bodyPr>
          <a:lstStyle/>
          <a:p>
            <a:r>
              <a:rPr lang="es-CO" dirty="0" smtClean="0"/>
              <a:t>Después de analizada la prueba piloto se espera que la aplicación este alojada en los </a:t>
            </a:r>
          </a:p>
          <a:p>
            <a:r>
              <a:rPr lang="es-CO" dirty="0" smtClean="0"/>
              <a:t>Servidores de la corporación donde los resultados serán considerablemente mejores </a:t>
            </a:r>
          </a:p>
          <a:p>
            <a:r>
              <a:rPr lang="es-CO" dirty="0" smtClean="0"/>
              <a:t>En relación a rendimiento. Será necesario ya que el numero de usuarios aumentará con-</a:t>
            </a:r>
          </a:p>
          <a:p>
            <a:r>
              <a:rPr lang="es-CO" dirty="0" err="1"/>
              <a:t>s</a:t>
            </a:r>
            <a:r>
              <a:rPr lang="es-CO" dirty="0" err="1" smtClean="0"/>
              <a:t>iderablemente</a:t>
            </a:r>
            <a:r>
              <a:rPr lang="es-CO" dirty="0" smtClean="0"/>
              <a:t> y  de la manera que está ahora sería insuficiente.</a:t>
            </a:r>
            <a:endParaRPr lang="es-CO" dirty="0"/>
          </a:p>
        </p:txBody>
      </p:sp>
    </p:spTree>
    <p:extLst>
      <p:ext uri="{BB962C8B-B14F-4D97-AF65-F5344CB8AC3E}">
        <p14:creationId xmlns:p14="http://schemas.microsoft.com/office/powerpoint/2010/main" val="84756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Rectángulo 5"/>
          <p:cNvSpPr/>
          <p:nvPr/>
        </p:nvSpPr>
        <p:spPr>
          <a:xfrm>
            <a:off x="184535" y="1782689"/>
            <a:ext cx="8753982" cy="3963393"/>
          </a:xfrm>
          <a:prstGeom prst="rect">
            <a:avLst/>
          </a:prstGeom>
        </p:spPr>
        <p:txBody>
          <a:bodyPr wrap="square">
            <a:spAutoFit/>
          </a:bodyPr>
          <a:lstStyle/>
          <a:p>
            <a:pPr>
              <a:lnSpc>
                <a:spcPct val="107000"/>
              </a:lnSpc>
              <a:spcAft>
                <a:spcPts val="800"/>
              </a:spcAft>
            </a:pPr>
            <a:r>
              <a:rPr lang="es-CO" sz="2800" b="1" dirty="0" smtClean="0">
                <a:latin typeface="Calibri" panose="020F0502020204030204" pitchFamily="34" charset="0"/>
                <a:ea typeface="Calibri" panose="020F0502020204030204" pitchFamily="34" charset="0"/>
                <a:cs typeface="Times New Roman" panose="02020603050405020304" pitchFamily="18" charset="0"/>
              </a:rPr>
              <a:t>Descripción del problema.</a:t>
            </a:r>
          </a:p>
          <a:p>
            <a:pPr>
              <a:lnSpc>
                <a:spcPct val="107000"/>
              </a:lnSpc>
              <a:spcAft>
                <a:spcPts val="800"/>
              </a:spcAft>
            </a:pPr>
            <a:endParaRPr lang="es-CO"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s-CO" dirty="0" smtClean="0">
                <a:latin typeface="Calibri" panose="020F0502020204030204" pitchFamily="34" charset="0"/>
                <a:ea typeface="Calibri" panose="020F0502020204030204" pitchFamily="34" charset="0"/>
                <a:cs typeface="Times New Roman" panose="02020603050405020304" pitchFamily="18" charset="0"/>
              </a:rPr>
              <a:t>Actualmente </a:t>
            </a:r>
            <a:r>
              <a:rPr lang="es-CO" dirty="0">
                <a:latin typeface="Calibri" panose="020F0502020204030204" pitchFamily="34" charset="0"/>
                <a:ea typeface="Calibri" panose="020F0502020204030204" pitchFamily="34" charset="0"/>
                <a:cs typeface="Times New Roman" panose="02020603050405020304" pitchFamily="18" charset="0"/>
              </a:rPr>
              <a:t>en la corporación se maneja un formato para la autorización de salida de materiales. Este formulario debe ser diligenciado cada vez que se pretenda llevar un material de la empresa para fuera de esta. Este formulario se lleva de forma física, en papel, lo que no permite un completo seguimiento a estos movimientos, y al ser papel se convierte en un problema analizar de manera rápida los datos que ahí se generan, dificulta consultas. También al ser papel, este debe ser almacenado en espacios físicos (lo cual con el pasar de los tiempos ocupará mucho espacio, y estará expuesto a sufrir daños).</a:t>
            </a:r>
            <a:endParaRPr lang="es-CO" dirty="0"/>
          </a:p>
        </p:txBody>
      </p:sp>
    </p:spTree>
    <p:extLst>
      <p:ext uri="{BB962C8B-B14F-4D97-AF65-F5344CB8AC3E}">
        <p14:creationId xmlns:p14="http://schemas.microsoft.com/office/powerpoint/2010/main" val="2264579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10" name="Rectángulo 9"/>
          <p:cNvSpPr/>
          <p:nvPr/>
        </p:nvSpPr>
        <p:spPr>
          <a:xfrm>
            <a:off x="221071" y="1435052"/>
            <a:ext cx="6571800" cy="523220"/>
          </a:xfrm>
          <a:prstGeom prst="rect">
            <a:avLst/>
          </a:prstGeom>
        </p:spPr>
        <p:txBody>
          <a:bodyPr wrap="none">
            <a:spAutoFit/>
          </a:bodyPr>
          <a:lstStyle/>
          <a:p>
            <a:pPr algn="r">
              <a:defRPr/>
            </a:pPr>
            <a:r>
              <a:rPr lang="en-US" sz="2800" b="1" dirty="0" smtClean="0">
                <a:cs typeface="Arial" pitchFamily="34" charset="0"/>
                <a:sym typeface="Regular Cargo-Bold"/>
              </a:rPr>
              <a:t>OJETIVOS ESPECIFICOS (REQUERIMIENTOS)</a:t>
            </a:r>
            <a:endParaRPr lang="en-US" sz="3600" b="1" dirty="0">
              <a:cs typeface="Arial" pitchFamily="34" charset="0"/>
              <a:sym typeface="Regular Cargo-Bold"/>
            </a:endParaRPr>
          </a:p>
        </p:txBody>
      </p:sp>
      <p:sp>
        <p:nvSpPr>
          <p:cNvPr id="11" name="Rectángulo 10"/>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448651" y="2258910"/>
            <a:ext cx="634422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CO" dirty="0" smtClean="0"/>
              <a:t>Reducir la falsificación de firmas.</a:t>
            </a:r>
          </a:p>
          <a:p>
            <a:pPr marL="285750" indent="-285750">
              <a:lnSpc>
                <a:spcPct val="150000"/>
              </a:lnSpc>
              <a:buFont typeface="Arial" panose="020B0604020202020204" pitchFamily="34" charset="0"/>
              <a:buChar char="•"/>
            </a:pPr>
            <a:r>
              <a:rPr lang="es-CO" dirty="0" smtClean="0"/>
              <a:t>Control más preciso de materiales que deben regresar.</a:t>
            </a:r>
          </a:p>
          <a:p>
            <a:pPr marL="285750" indent="-285750">
              <a:lnSpc>
                <a:spcPct val="150000"/>
              </a:lnSpc>
              <a:buFont typeface="Arial" panose="020B0604020202020204" pitchFamily="34" charset="0"/>
              <a:buChar char="•"/>
            </a:pPr>
            <a:r>
              <a:rPr lang="es-CO" dirty="0" smtClean="0"/>
              <a:t>Verificar por medio de un registro fotográfico que los materiales que están saliendo son los que fueron autorizados.</a:t>
            </a:r>
          </a:p>
          <a:p>
            <a:pPr marL="285750" indent="-285750">
              <a:lnSpc>
                <a:spcPct val="150000"/>
              </a:lnSpc>
              <a:buFont typeface="Arial" panose="020B0604020202020204" pitchFamily="34" charset="0"/>
              <a:buChar char="•"/>
            </a:pPr>
            <a:r>
              <a:rPr lang="es-CO" dirty="0" smtClean="0"/>
              <a:t>Facilitar la firma aun cuando la persona que debe hacerlo se encuentre ocupada o lejos de la corporación.</a:t>
            </a:r>
            <a:endParaRPr lang="es-CO" dirty="0"/>
          </a:p>
        </p:txBody>
      </p:sp>
    </p:spTree>
    <p:extLst>
      <p:ext uri="{BB962C8B-B14F-4D97-AF65-F5344CB8AC3E}">
        <p14:creationId xmlns:p14="http://schemas.microsoft.com/office/powerpoint/2010/main" val="4134414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Rectángulo 5"/>
          <p:cNvSpPr/>
          <p:nvPr/>
        </p:nvSpPr>
        <p:spPr>
          <a:xfrm>
            <a:off x="184535" y="1782689"/>
            <a:ext cx="8753982" cy="952312"/>
          </a:xfrm>
          <a:prstGeom prst="rect">
            <a:avLst/>
          </a:prstGeom>
        </p:spPr>
        <p:txBody>
          <a:bodyPr wrap="square">
            <a:spAutoFit/>
          </a:bodyPr>
          <a:lstStyle/>
          <a:p>
            <a:pPr>
              <a:lnSpc>
                <a:spcPct val="107000"/>
              </a:lnSpc>
              <a:spcAft>
                <a:spcPts val="800"/>
              </a:spcAft>
            </a:pPr>
            <a:r>
              <a:rPr lang="es-CO" sz="2800" b="1" dirty="0" smtClean="0">
                <a:latin typeface="Calibri" panose="020F0502020204030204" pitchFamily="34" charset="0"/>
                <a:ea typeface="Calibri" panose="020F0502020204030204" pitchFamily="34" charset="0"/>
                <a:cs typeface="Times New Roman" panose="02020603050405020304" pitchFamily="18" charset="0"/>
              </a:rPr>
              <a:t>SOLUCIÓN</a:t>
            </a:r>
            <a:endParaRPr lang="es-CO" sz="24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CO"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84535" y="2458214"/>
            <a:ext cx="8753982" cy="923330"/>
          </a:xfrm>
          <a:prstGeom prst="rect">
            <a:avLst/>
          </a:prstGeom>
        </p:spPr>
        <p:txBody>
          <a:bodyPr wrap="square">
            <a:spAutoFit/>
          </a:bodyPr>
          <a:lstStyle/>
          <a:p>
            <a:pPr algn="just">
              <a:defRPr/>
            </a:pPr>
            <a:r>
              <a:rPr lang="es-CO" dirty="0"/>
              <a:t>Desarrollar un aplicativo para la gestión de información </a:t>
            </a:r>
            <a:r>
              <a:rPr lang="es-CO" dirty="0" smtClean="0"/>
              <a:t>del </a:t>
            </a:r>
            <a:r>
              <a:rPr lang="es-CO" dirty="0"/>
              <a:t>formulario </a:t>
            </a:r>
            <a:r>
              <a:rPr lang="es-CO" b="1" dirty="0"/>
              <a:t>AUTORIZACIÓN SALIDA DE MATERIALES (</a:t>
            </a:r>
            <a:r>
              <a:rPr lang="es-CO" sz="1400" dirty="0"/>
              <a:t>Código: F-GESLOG-003, Versión: 3, Fecha de aprobación: </a:t>
            </a:r>
            <a:r>
              <a:rPr lang="es-CO" sz="1400" dirty="0" smtClean="0"/>
              <a:t>19-Jun-2014</a:t>
            </a:r>
            <a:r>
              <a:rPr lang="es-CO" b="1" dirty="0" smtClean="0"/>
              <a:t>)</a:t>
            </a:r>
            <a:r>
              <a:rPr lang="es-CO" dirty="0"/>
              <a:t> </a:t>
            </a:r>
            <a:r>
              <a:rPr lang="es-CO" dirty="0" smtClean="0"/>
              <a:t>que </a:t>
            </a:r>
            <a:r>
              <a:rPr lang="es-CO" dirty="0"/>
              <a:t>permita:</a:t>
            </a:r>
          </a:p>
        </p:txBody>
      </p:sp>
      <p:sp>
        <p:nvSpPr>
          <p:cNvPr id="9" name="Marcador de contenido 2">
            <a:extLst/>
          </p:cNvPr>
          <p:cNvSpPr txBox="1">
            <a:spLocks/>
          </p:cNvSpPr>
          <p:nvPr/>
        </p:nvSpPr>
        <p:spPr>
          <a:xfrm>
            <a:off x="184535" y="3381544"/>
            <a:ext cx="8229600" cy="2649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endParaRPr lang="es-CO" sz="1800" dirty="0"/>
          </a:p>
          <a:p>
            <a:pPr>
              <a:defRPr/>
            </a:pPr>
            <a:r>
              <a:rPr lang="es-CO" sz="1800" dirty="0" smtClean="0"/>
              <a:t>Registrar las salidas, así como también las firmas necesarias.</a:t>
            </a:r>
            <a:r>
              <a:rPr lang="es-CO" sz="1800" dirty="0"/>
              <a:t/>
            </a:r>
            <a:br>
              <a:rPr lang="es-CO" sz="1800" dirty="0"/>
            </a:br>
            <a:endParaRPr lang="es-CO" sz="1800" dirty="0"/>
          </a:p>
          <a:p>
            <a:pPr>
              <a:defRPr/>
            </a:pPr>
            <a:r>
              <a:rPr lang="es-CO" sz="1800" dirty="0"/>
              <a:t>Llevar seguimiento de </a:t>
            </a:r>
            <a:r>
              <a:rPr lang="es-CO" sz="1800" dirty="0" smtClean="0"/>
              <a:t>las salidas facilitando </a:t>
            </a:r>
            <a:r>
              <a:rPr lang="es-CO" sz="1800" dirty="0"/>
              <a:t>la gestión </a:t>
            </a:r>
            <a:r>
              <a:rPr lang="es-CO" sz="1800" dirty="0" smtClean="0"/>
              <a:t>de estas.</a:t>
            </a:r>
            <a:r>
              <a:rPr lang="es-CO" sz="1800" dirty="0"/>
              <a:t/>
            </a:r>
            <a:br>
              <a:rPr lang="es-CO" sz="1800" dirty="0"/>
            </a:br>
            <a:endParaRPr lang="es-CO" sz="1800" dirty="0"/>
          </a:p>
        </p:txBody>
      </p:sp>
    </p:spTree>
    <p:extLst>
      <p:ext uri="{BB962C8B-B14F-4D97-AF65-F5344CB8AC3E}">
        <p14:creationId xmlns:p14="http://schemas.microsoft.com/office/powerpoint/2010/main" val="2972363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Rectángulo 5"/>
          <p:cNvSpPr/>
          <p:nvPr/>
        </p:nvSpPr>
        <p:spPr>
          <a:xfrm>
            <a:off x="297550" y="1474344"/>
            <a:ext cx="8753982" cy="2412648"/>
          </a:xfrm>
          <a:prstGeom prst="rect">
            <a:avLst/>
          </a:prstGeom>
        </p:spPr>
        <p:txBody>
          <a:bodyPr wrap="square">
            <a:spAutoFit/>
          </a:bodyPr>
          <a:lstStyle/>
          <a:p>
            <a:pPr>
              <a:lnSpc>
                <a:spcPct val="107000"/>
              </a:lnSpc>
              <a:spcAft>
                <a:spcPts val="800"/>
              </a:spcAft>
            </a:pPr>
            <a:r>
              <a:rPr lang="es-CO" sz="2800" b="1" dirty="0" smtClean="0">
                <a:ea typeface="Calibri" panose="020F0502020204030204" pitchFamily="34" charset="0"/>
                <a:cs typeface="Times New Roman" panose="02020603050405020304" pitchFamily="18" charset="0"/>
              </a:rPr>
              <a:t>Formulario Autorización salida de materiales</a:t>
            </a:r>
          </a:p>
          <a:p>
            <a:pPr>
              <a:lnSpc>
                <a:spcPct val="107000"/>
              </a:lnSpc>
              <a:spcAft>
                <a:spcPts val="800"/>
              </a:spcAft>
            </a:pPr>
            <a:r>
              <a:rPr lang="es-CO" sz="1400" dirty="0"/>
              <a:t>Código: F-GESLOG-003, Versión: 3, Fecha de aprobación: 19-Jun-2014</a:t>
            </a:r>
            <a:endParaRPr lang="es-CO" sz="1400" b="1" dirty="0" smtClean="0">
              <a:ea typeface="Calibri" panose="020F0502020204030204" pitchFamily="34" charset="0"/>
              <a:cs typeface="Times New Roman" panose="02020603050405020304" pitchFamily="18" charset="0"/>
            </a:endParaRPr>
          </a:p>
          <a:p>
            <a:pPr>
              <a:lnSpc>
                <a:spcPct val="107000"/>
              </a:lnSpc>
              <a:spcAft>
                <a:spcPts val="800"/>
              </a:spcAft>
            </a:pPr>
            <a:endParaRPr lang="es-CO" sz="28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CO" sz="2400" b="1"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CO" dirty="0" smtClean="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a:picLocks noChangeAspect="1"/>
          </p:cNvPicPr>
          <p:nvPr/>
        </p:nvPicPr>
        <p:blipFill rotWithShape="1">
          <a:blip r:embed="rId4"/>
          <a:srcRect b="2704"/>
          <a:stretch/>
        </p:blipFill>
        <p:spPr>
          <a:xfrm>
            <a:off x="2856407" y="2436666"/>
            <a:ext cx="3384905" cy="4387060"/>
          </a:xfrm>
          <a:prstGeom prst="rect">
            <a:avLst/>
          </a:prstGeom>
        </p:spPr>
      </p:pic>
    </p:spTree>
    <p:extLst>
      <p:ext uri="{BB962C8B-B14F-4D97-AF65-F5344CB8AC3E}">
        <p14:creationId xmlns:p14="http://schemas.microsoft.com/office/powerpoint/2010/main" val="77474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10" name="Rectángulo 9"/>
          <p:cNvSpPr/>
          <p:nvPr/>
        </p:nvSpPr>
        <p:spPr>
          <a:xfrm>
            <a:off x="297550" y="1631170"/>
            <a:ext cx="1562094" cy="523220"/>
          </a:xfrm>
          <a:prstGeom prst="rect">
            <a:avLst/>
          </a:prstGeom>
        </p:spPr>
        <p:txBody>
          <a:bodyPr wrap="none">
            <a:spAutoFit/>
          </a:bodyPr>
          <a:lstStyle/>
          <a:p>
            <a:pPr algn="r">
              <a:defRPr/>
            </a:pPr>
            <a:r>
              <a:rPr lang="en-US" sz="2800" b="1" dirty="0" smtClean="0">
                <a:cs typeface="Arial" pitchFamily="34" charset="0"/>
                <a:sym typeface="Regular Cargo-Bold"/>
              </a:rPr>
              <a:t>ALCANCE</a:t>
            </a:r>
            <a:endParaRPr lang="en-US" sz="3600" b="1" dirty="0">
              <a:cs typeface="Arial" pitchFamily="34" charset="0"/>
              <a:sym typeface="Regular Cargo-Bold"/>
            </a:endParaRPr>
          </a:p>
        </p:txBody>
      </p:sp>
      <p:sp>
        <p:nvSpPr>
          <p:cNvPr id="11" name="Rectángulo 10"/>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7" name="Rectángulo 6"/>
          <p:cNvSpPr/>
          <p:nvPr/>
        </p:nvSpPr>
        <p:spPr>
          <a:xfrm>
            <a:off x="297550" y="2357469"/>
            <a:ext cx="8456032" cy="1200329"/>
          </a:xfrm>
          <a:prstGeom prst="rect">
            <a:avLst/>
          </a:prstGeom>
        </p:spPr>
        <p:txBody>
          <a:bodyPr wrap="square">
            <a:spAutoFit/>
          </a:bodyPr>
          <a:lstStyle/>
          <a:p>
            <a:r>
              <a:rPr lang="es-CO" dirty="0"/>
              <a:t>La herramienta será una aplicación </a:t>
            </a:r>
            <a:r>
              <a:rPr lang="es-CO" dirty="0" smtClean="0"/>
              <a:t>web. Esta </a:t>
            </a:r>
            <a:r>
              <a:rPr lang="es-CO" dirty="0"/>
              <a:t>Aplicación Web ha sido desarrollada con el fin de que los </a:t>
            </a:r>
            <a:r>
              <a:rPr lang="es-CO" dirty="0" smtClean="0"/>
              <a:t>trabajadores de COTECMAR puedan diligenciar la autorización de salida de materiales de una manera más optima, lo cuál nos ayudará a mejorar la integridad de la información, la agilidad del proceso y la seguridad. </a:t>
            </a:r>
            <a:endParaRPr lang="es-CO" dirty="0"/>
          </a:p>
        </p:txBody>
      </p:sp>
      <p:pic>
        <p:nvPicPr>
          <p:cNvPr id="13" name="Imagen 12"/>
          <p:cNvPicPr>
            <a:picLocks noChangeAspect="1"/>
          </p:cNvPicPr>
          <p:nvPr/>
        </p:nvPicPr>
        <p:blipFill>
          <a:blip r:embed="rId4"/>
          <a:stretch>
            <a:fillRect/>
          </a:stretch>
        </p:blipFill>
        <p:spPr>
          <a:xfrm>
            <a:off x="1793052" y="3760877"/>
            <a:ext cx="5367739" cy="2261409"/>
          </a:xfrm>
          <a:prstGeom prst="rect">
            <a:avLst/>
          </a:prstGeom>
        </p:spPr>
      </p:pic>
    </p:spTree>
    <p:extLst>
      <p:ext uri="{BB962C8B-B14F-4D97-AF65-F5344CB8AC3E}">
        <p14:creationId xmlns:p14="http://schemas.microsoft.com/office/powerpoint/2010/main" val="1910247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10" name="Rectángulo 9"/>
          <p:cNvSpPr/>
          <p:nvPr/>
        </p:nvSpPr>
        <p:spPr>
          <a:xfrm>
            <a:off x="297550" y="1497606"/>
            <a:ext cx="1562094" cy="523220"/>
          </a:xfrm>
          <a:prstGeom prst="rect">
            <a:avLst/>
          </a:prstGeom>
        </p:spPr>
        <p:txBody>
          <a:bodyPr wrap="none">
            <a:spAutoFit/>
          </a:bodyPr>
          <a:lstStyle/>
          <a:p>
            <a:pPr algn="r">
              <a:defRPr/>
            </a:pPr>
            <a:r>
              <a:rPr lang="en-US" sz="2800" b="1" dirty="0" smtClean="0">
                <a:cs typeface="Arial" pitchFamily="34" charset="0"/>
                <a:sym typeface="Regular Cargo-Bold"/>
              </a:rPr>
              <a:t>ALCANCE</a:t>
            </a:r>
            <a:endParaRPr lang="en-US" sz="3600" b="1" dirty="0">
              <a:cs typeface="Arial" pitchFamily="34" charset="0"/>
              <a:sym typeface="Regular Cargo-Bold"/>
            </a:endParaRPr>
          </a:p>
        </p:txBody>
      </p:sp>
      <p:sp>
        <p:nvSpPr>
          <p:cNvPr id="11" name="Rectángulo 10"/>
          <p:cNvSpPr/>
          <p:nvPr/>
        </p:nvSpPr>
        <p:spPr>
          <a:xfrm>
            <a:off x="3892676" y="160028"/>
            <a:ext cx="4691542" cy="769441"/>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endParaRPr lang="en-US" sz="4400" b="1" dirty="0">
              <a:solidFill>
                <a:schemeClr val="bg1"/>
              </a:solidFill>
              <a:latin typeface="Arial Narrow" panose="020B0606020202030204" pitchFamily="34" charset="0"/>
              <a:cs typeface="Arial" pitchFamily="34" charset="0"/>
              <a:sym typeface="Regular Cargo-Bold"/>
            </a:endParaRPr>
          </a:p>
        </p:txBody>
      </p:sp>
      <p:sp>
        <p:nvSpPr>
          <p:cNvPr id="7" name="Rectángulo 6"/>
          <p:cNvSpPr/>
          <p:nvPr/>
        </p:nvSpPr>
        <p:spPr>
          <a:xfrm>
            <a:off x="297550" y="1956357"/>
            <a:ext cx="8456032" cy="1200329"/>
          </a:xfrm>
          <a:prstGeom prst="rect">
            <a:avLst/>
          </a:prstGeom>
        </p:spPr>
        <p:txBody>
          <a:bodyPr wrap="square">
            <a:spAutoFit/>
          </a:bodyPr>
          <a:lstStyle/>
          <a:p>
            <a:pPr algn="just">
              <a:defRPr/>
            </a:pPr>
            <a:r>
              <a:rPr lang="es-CO" altLang="es-CO" dirty="0"/>
              <a:t>La información se encontrará en bases de datos relacionales, reemplazando </a:t>
            </a:r>
            <a:r>
              <a:rPr lang="es-CO" altLang="es-CO" dirty="0" smtClean="0"/>
              <a:t>los papeles apilados </a:t>
            </a:r>
            <a:r>
              <a:rPr lang="es-CO" altLang="es-CO" dirty="0"/>
              <a:t>por un sistema de almacenamiento eficaz, que ofrecerá completa seguridad y mayor control de la información que estará ubicada en el servidor central de la corporación.</a:t>
            </a:r>
          </a:p>
        </p:txBody>
      </p:sp>
      <p:pic>
        <p:nvPicPr>
          <p:cNvPr id="9" name="Imagen 8"/>
          <p:cNvPicPr>
            <a:picLocks noChangeAspect="1"/>
          </p:cNvPicPr>
          <p:nvPr/>
        </p:nvPicPr>
        <p:blipFill>
          <a:blip r:embed="rId4"/>
          <a:stretch>
            <a:fillRect/>
          </a:stretch>
        </p:blipFill>
        <p:spPr>
          <a:xfrm>
            <a:off x="2002939" y="3041151"/>
            <a:ext cx="4864433" cy="3816849"/>
          </a:xfrm>
          <a:prstGeom prst="rect">
            <a:avLst/>
          </a:prstGeom>
        </p:spPr>
      </p:pic>
    </p:spTree>
    <p:extLst>
      <p:ext uri="{BB962C8B-B14F-4D97-AF65-F5344CB8AC3E}">
        <p14:creationId xmlns:p14="http://schemas.microsoft.com/office/powerpoint/2010/main" val="282983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77" y="160028"/>
            <a:ext cx="4691541" cy="769441"/>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p:txBody>
      </p:sp>
      <p:sp>
        <p:nvSpPr>
          <p:cNvPr id="12" name="Marcador de contenido 2"/>
          <p:cNvSpPr txBox="1">
            <a:spLocks/>
          </p:cNvSpPr>
          <p:nvPr/>
        </p:nvSpPr>
        <p:spPr>
          <a:xfrm>
            <a:off x="354618" y="2284432"/>
            <a:ext cx="8229600" cy="6530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es-CO" altLang="es-CO" sz="1800" dirty="0"/>
              <a:t>Para el desarrollo de la herramienta se </a:t>
            </a:r>
            <a:r>
              <a:rPr lang="es-CO" altLang="es-CO" sz="1800" dirty="0" smtClean="0"/>
              <a:t>hizo uso de tecnologías web (HTML 5, CSS y JavaScript) y se usó un framework llamado Angular, en su ultima versión disponible.</a:t>
            </a:r>
            <a:endParaRPr lang="es-CO" altLang="es-CO" sz="1800" dirty="0"/>
          </a:p>
          <a:p>
            <a:pPr marL="0" indent="0" algn="just">
              <a:buFont typeface="Arial" panose="020B0604020202020204" pitchFamily="34" charset="0"/>
              <a:buNone/>
              <a:defRPr/>
            </a:pPr>
            <a:endParaRPr lang="es-CO" altLang="es-CO" sz="2400" dirty="0"/>
          </a:p>
        </p:txBody>
      </p:sp>
      <p:sp>
        <p:nvSpPr>
          <p:cNvPr id="15" name="Marcador de contenido 2"/>
          <p:cNvSpPr txBox="1">
            <a:spLocks/>
          </p:cNvSpPr>
          <p:nvPr/>
        </p:nvSpPr>
        <p:spPr bwMode="auto">
          <a:xfrm>
            <a:off x="354618" y="4428674"/>
            <a:ext cx="8229600" cy="67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just">
              <a:buFont typeface="Arial" panose="020B0604020202020204" pitchFamily="34" charset="0"/>
              <a:buNone/>
            </a:pPr>
            <a:r>
              <a:rPr lang="es-CO" altLang="es-CO" sz="1800" dirty="0">
                <a:latin typeface="+mn-lt"/>
              </a:rPr>
              <a:t>Las bases de </a:t>
            </a:r>
            <a:r>
              <a:rPr lang="es-CO" altLang="es-CO" sz="1800" dirty="0" smtClean="0">
                <a:latin typeface="+mn-lt"/>
              </a:rPr>
              <a:t>datos fueron </a:t>
            </a:r>
            <a:r>
              <a:rPr lang="es-CO" altLang="es-CO" sz="1800" dirty="0">
                <a:latin typeface="+mn-lt"/>
              </a:rPr>
              <a:t>construidas </a:t>
            </a:r>
            <a:r>
              <a:rPr lang="es-CO" altLang="es-CO" sz="1800" dirty="0" smtClean="0">
                <a:latin typeface="+mn-lt"/>
              </a:rPr>
              <a:t>mediante SQL Server Management Studio, </a:t>
            </a:r>
            <a:r>
              <a:rPr lang="es-CO" altLang="es-CO" sz="1800" dirty="0">
                <a:latin typeface="+mn-lt"/>
              </a:rPr>
              <a:t>diseñado para manejar </a:t>
            </a:r>
            <a:r>
              <a:rPr lang="es-CO" altLang="es-CO" sz="1800" dirty="0" smtClean="0">
                <a:latin typeface="+mn-lt"/>
              </a:rPr>
              <a:t>la gestión y construcción </a:t>
            </a:r>
            <a:r>
              <a:rPr lang="es-CO" altLang="es-CO" sz="1800" dirty="0">
                <a:latin typeface="+mn-lt"/>
              </a:rPr>
              <a:t>de bases de </a:t>
            </a:r>
            <a:r>
              <a:rPr lang="es-CO" altLang="es-CO" sz="1800" dirty="0" smtClean="0">
                <a:latin typeface="+mn-lt"/>
              </a:rPr>
              <a:t>datos</a:t>
            </a:r>
            <a:r>
              <a:rPr lang="es-CO" altLang="es-CO" sz="2000" dirty="0" smtClean="0">
                <a:latin typeface="+mn-lt"/>
              </a:rPr>
              <a:t>.</a:t>
            </a:r>
            <a:endParaRPr lang="es-CO" altLang="es-CO" sz="2000" dirty="0">
              <a:latin typeface="+mn-lt"/>
            </a:endParaRPr>
          </a:p>
        </p:txBody>
      </p:sp>
      <p:pic>
        <p:nvPicPr>
          <p:cNvPr id="1028" name="Picture 4" descr="Resultado de imagen para sql server 2016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2087" y="5166522"/>
            <a:ext cx="1725673" cy="1400546"/>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2"/>
          <p:cNvSpPr txBox="1">
            <a:spLocks/>
          </p:cNvSpPr>
          <p:nvPr/>
        </p:nvSpPr>
        <p:spPr>
          <a:xfrm>
            <a:off x="354618" y="1463237"/>
            <a:ext cx="8229600" cy="3913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es-CO" altLang="es-CO" sz="2400" b="1" dirty="0" smtClean="0"/>
              <a:t>DESARROLLO</a:t>
            </a:r>
            <a:endParaRPr lang="es-CO" altLang="es-CO" sz="2400" b="1" dirty="0"/>
          </a:p>
          <a:p>
            <a:pPr marL="0" indent="0" algn="just">
              <a:buFont typeface="Arial" panose="020B0604020202020204" pitchFamily="34" charset="0"/>
              <a:buNone/>
              <a:defRPr/>
            </a:pPr>
            <a:endParaRPr lang="es-CO" altLang="es-CO" sz="2400" dirty="0"/>
          </a:p>
        </p:txBody>
      </p:sp>
      <p:pic>
        <p:nvPicPr>
          <p:cNvPr id="6" name="Imagen 5"/>
          <p:cNvPicPr>
            <a:picLocks noChangeAspect="1"/>
          </p:cNvPicPr>
          <p:nvPr/>
        </p:nvPicPr>
        <p:blipFill rotWithShape="1">
          <a:blip r:embed="rId5"/>
          <a:srcRect l="1510" t="17871" r="-1510" b="18252"/>
          <a:stretch/>
        </p:blipFill>
        <p:spPr>
          <a:xfrm>
            <a:off x="2818575" y="2937510"/>
            <a:ext cx="2512695" cy="1375736"/>
          </a:xfrm>
          <a:prstGeom prst="rect">
            <a:avLst/>
          </a:prstGeom>
        </p:spPr>
      </p:pic>
    </p:spTree>
    <p:extLst>
      <p:ext uri="{BB962C8B-B14F-4D97-AF65-F5344CB8AC3E}">
        <p14:creationId xmlns:p14="http://schemas.microsoft.com/office/powerpoint/2010/main" val="3468622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3956083" cy="400110"/>
          </a:xfrm>
          <a:prstGeom prst="rect">
            <a:avLst/>
          </a:prstGeom>
          <a:noFill/>
        </p:spPr>
        <p:txBody>
          <a:bodyPr wrap="none" rtlCol="0">
            <a:spAutoFit/>
          </a:bodyPr>
          <a:lstStyle/>
          <a:p>
            <a:r>
              <a:rPr lang="es-CO" sz="2000" b="1" dirty="0" smtClean="0"/>
              <a:t>REQUERIMIENTOS PARA EL ACCESO</a:t>
            </a:r>
            <a:endParaRPr lang="es-CO" sz="2000" b="1" dirty="0"/>
          </a:p>
        </p:txBody>
      </p:sp>
      <p:sp>
        <p:nvSpPr>
          <p:cNvPr id="7" name="Rectángulo 6"/>
          <p:cNvSpPr/>
          <p:nvPr/>
        </p:nvSpPr>
        <p:spPr>
          <a:xfrm>
            <a:off x="369870" y="2251246"/>
            <a:ext cx="8214348" cy="1754326"/>
          </a:xfrm>
          <a:prstGeom prst="rect">
            <a:avLst/>
          </a:prstGeom>
        </p:spPr>
        <p:txBody>
          <a:bodyPr wrap="square">
            <a:spAutoFit/>
          </a:bodyPr>
          <a:lstStyle/>
          <a:p>
            <a:r>
              <a:rPr lang="es-CO" dirty="0"/>
              <a:t>Para poder acceder a esta Aplicación Web se requiere cumplir con los siguientes </a:t>
            </a:r>
          </a:p>
          <a:p>
            <a:r>
              <a:rPr lang="es-CO" dirty="0"/>
              <a:t>requerimientos</a:t>
            </a:r>
            <a:r>
              <a:rPr lang="es-CO" dirty="0" smtClean="0"/>
              <a:t>:</a:t>
            </a:r>
          </a:p>
          <a:p>
            <a:r>
              <a:rPr lang="es-CO" dirty="0" smtClean="0"/>
              <a:t> </a:t>
            </a:r>
            <a:endParaRPr lang="es-CO" dirty="0"/>
          </a:p>
          <a:p>
            <a:r>
              <a:rPr lang="es-CO" dirty="0" smtClean="0"/>
              <a:t>•Una </a:t>
            </a:r>
            <a:r>
              <a:rPr lang="es-CO" dirty="0"/>
              <a:t>computadora </a:t>
            </a:r>
            <a:r>
              <a:rPr lang="es-CO" dirty="0" smtClean="0"/>
              <a:t>o móvil con un navegador web. </a:t>
            </a:r>
            <a:endParaRPr lang="es-CO" dirty="0"/>
          </a:p>
          <a:p>
            <a:endParaRPr lang="es-CO" dirty="0" smtClean="0"/>
          </a:p>
          <a:p>
            <a:r>
              <a:rPr lang="es-CO" dirty="0" smtClean="0"/>
              <a:t>•Acceso </a:t>
            </a:r>
            <a:r>
              <a:rPr lang="es-CO" dirty="0"/>
              <a:t>a Internet.</a:t>
            </a:r>
            <a:endParaRPr lang="es-CO" b="0" i="0" dirty="0">
              <a:effectLst/>
            </a:endParaRPr>
          </a:p>
        </p:txBody>
      </p:sp>
    </p:spTree>
    <p:extLst>
      <p:ext uri="{BB962C8B-B14F-4D97-AF65-F5344CB8AC3E}">
        <p14:creationId xmlns:p14="http://schemas.microsoft.com/office/powerpoint/2010/main" val="1145510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209659" y="244552"/>
            <a:ext cx="1956162" cy="901648"/>
            <a:chOff x="171071" y="5627430"/>
            <a:chExt cx="2432789" cy="1121337"/>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71" y="5627430"/>
              <a:ext cx="1121337" cy="1121337"/>
            </a:xfrm>
            <a:prstGeom prst="rect">
              <a:avLst/>
            </a:prstGeom>
          </p:spPr>
        </p:pic>
        <p:cxnSp>
          <p:nvCxnSpPr>
            <p:cNvPr id="5" name="Conector recto 4"/>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669" y="5732187"/>
              <a:ext cx="927191" cy="926725"/>
            </a:xfrm>
            <a:prstGeom prst="rect">
              <a:avLst/>
            </a:prstGeom>
          </p:spPr>
        </p:pic>
      </p:grpSp>
      <p:sp>
        <p:nvSpPr>
          <p:cNvPr id="10" name="Título 3"/>
          <p:cNvSpPr txBox="1">
            <a:spLocks/>
          </p:cNvSpPr>
          <p:nvPr/>
        </p:nvSpPr>
        <p:spPr>
          <a:xfrm>
            <a:off x="3164440" y="328785"/>
            <a:ext cx="5608486" cy="5954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CO" sz="2500" b="1" dirty="0" smtClean="0">
                <a:solidFill>
                  <a:srgbClr val="0B3880"/>
                </a:solidFill>
                <a:latin typeface="Arial Narrow" panose="020B0606020202030204" pitchFamily="34" charset="0"/>
                <a:ea typeface="+mn-ea"/>
                <a:cs typeface="+mn-cs"/>
              </a:rPr>
              <a:t>CONTENIDO</a:t>
            </a:r>
            <a:endParaRPr lang="es-CO" sz="2500" b="1" dirty="0">
              <a:solidFill>
                <a:srgbClr val="0B3880"/>
              </a:solidFill>
              <a:latin typeface="Arial Narrow" panose="020B0606020202030204" pitchFamily="34" charset="0"/>
              <a:ea typeface="+mn-ea"/>
              <a:cs typeface="+mn-cs"/>
            </a:endParaRPr>
          </a:p>
        </p:txBody>
      </p:sp>
      <p:sp>
        <p:nvSpPr>
          <p:cNvPr id="12" name="Rectángulo 11"/>
          <p:cNvSpPr/>
          <p:nvPr/>
        </p:nvSpPr>
        <p:spPr>
          <a:xfrm>
            <a:off x="6638530" y="946145"/>
            <a:ext cx="2122697" cy="400110"/>
          </a:xfrm>
          <a:prstGeom prst="rect">
            <a:avLst/>
          </a:prstGeom>
        </p:spPr>
        <p:txBody>
          <a:bodyPr wrap="none">
            <a:spAutoFit/>
          </a:bodyPr>
          <a:lstStyle/>
          <a:p>
            <a:pPr algn="r"/>
            <a:r>
              <a:rPr lang="es-CO" sz="2000" i="1" spc="300" dirty="0" err="1">
                <a:solidFill>
                  <a:schemeClr val="bg2">
                    <a:lumMod val="25000"/>
                  </a:schemeClr>
                </a:solidFill>
                <a:latin typeface="Arial Narrow" panose="020B0606020202030204" pitchFamily="34" charset="0"/>
              </a:rPr>
              <a:t>Cotecmar</a:t>
            </a:r>
            <a:r>
              <a:rPr lang="es-CO" sz="2000" i="1" spc="300" dirty="0">
                <a:solidFill>
                  <a:schemeClr val="bg2">
                    <a:lumMod val="25000"/>
                  </a:schemeClr>
                </a:solidFill>
                <a:latin typeface="Arial Narrow" panose="020B0606020202030204" pitchFamily="34" charset="0"/>
              </a:rPr>
              <a:t> </a:t>
            </a:r>
            <a:r>
              <a:rPr lang="es-CO" sz="2000" i="1" spc="300" dirty="0" smtClean="0">
                <a:solidFill>
                  <a:schemeClr val="bg2">
                    <a:lumMod val="25000"/>
                  </a:schemeClr>
                </a:solidFill>
                <a:latin typeface="Arial Narrow" panose="020B0606020202030204" pitchFamily="34" charset="0"/>
              </a:rPr>
              <a:t>2019</a:t>
            </a:r>
            <a:endParaRPr lang="es-CO" sz="2000" i="1" spc="300" dirty="0">
              <a:solidFill>
                <a:schemeClr val="bg2">
                  <a:lumMod val="25000"/>
                </a:schemeClr>
              </a:solidFill>
              <a:latin typeface="Arial Narrow" panose="020B0606020202030204" pitchFamily="34" charset="0"/>
            </a:endParaRPr>
          </a:p>
        </p:txBody>
      </p:sp>
      <p:grpSp>
        <p:nvGrpSpPr>
          <p:cNvPr id="11" name="Agrupar 11"/>
          <p:cNvGrpSpPr/>
          <p:nvPr/>
        </p:nvGrpSpPr>
        <p:grpSpPr>
          <a:xfrm>
            <a:off x="520587" y="1703203"/>
            <a:ext cx="1892758" cy="515837"/>
            <a:chOff x="573995" y="510363"/>
            <a:chExt cx="1892758" cy="587277"/>
          </a:xfrm>
        </p:grpSpPr>
        <p:cxnSp>
          <p:nvCxnSpPr>
            <p:cNvPr id="13" name="Conector recto 12"/>
            <p:cNvCxnSpPr/>
            <p:nvPr/>
          </p:nvCxnSpPr>
          <p:spPr>
            <a:xfrm>
              <a:off x="620678" y="510363"/>
              <a:ext cx="18460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620678" y="1097640"/>
              <a:ext cx="18460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573995" y="512865"/>
              <a:ext cx="1875835" cy="584775"/>
            </a:xfrm>
            <a:prstGeom prst="rect">
              <a:avLst/>
            </a:prstGeom>
            <a:noFill/>
          </p:spPr>
          <p:txBody>
            <a:bodyPr wrap="none">
              <a:spAutoFit/>
            </a:bodyPr>
            <a:lstStyle/>
            <a:p>
              <a:pPr eaLnBrk="1" fontAlgn="auto" hangingPunct="1">
                <a:spcBef>
                  <a:spcPts val="0"/>
                </a:spcBef>
                <a:spcAft>
                  <a:spcPts val="0"/>
                </a:spcAft>
                <a:defRPr/>
              </a:pPr>
              <a:r>
                <a:rPr lang="es-ES" sz="3200" b="1" spc="300" dirty="0">
                  <a:solidFill>
                    <a:schemeClr val="bg1"/>
                  </a:solidFill>
                  <a:latin typeface="Arial Narrow" panose="020B0606020202030204" pitchFamily="34" charset="0"/>
                </a:rPr>
                <a:t>AGENDA</a:t>
              </a:r>
            </a:p>
          </p:txBody>
        </p:sp>
      </p:grpSp>
      <p:sp>
        <p:nvSpPr>
          <p:cNvPr id="16" name="CuadroTexto 15"/>
          <p:cNvSpPr txBox="1"/>
          <p:nvPr/>
        </p:nvSpPr>
        <p:spPr>
          <a:xfrm>
            <a:off x="783132" y="2456795"/>
            <a:ext cx="6167889" cy="4708981"/>
          </a:xfrm>
          <a:prstGeom prst="rect">
            <a:avLst/>
          </a:prstGeom>
          <a:noFill/>
        </p:spPr>
        <p:txBody>
          <a:bodyPr wrap="square" rtlCol="0">
            <a:spAutoFit/>
          </a:bodyPr>
          <a:lstStyle/>
          <a:p>
            <a:pPr marL="342900" indent="-342900">
              <a:buAutoNum type="arabicPeriod"/>
            </a:pPr>
            <a:r>
              <a:rPr lang="es-ES_tradnl" sz="2000" b="1" dirty="0" smtClean="0">
                <a:solidFill>
                  <a:schemeClr val="bg1"/>
                </a:solidFill>
                <a:latin typeface="Arial" charset="0"/>
                <a:ea typeface="Arial" charset="0"/>
                <a:cs typeface="Arial" charset="0"/>
              </a:rPr>
              <a:t>Automatización de algunas tareas </a:t>
            </a:r>
            <a:r>
              <a:rPr lang="es-ES_tradnl" sz="2000" b="1" dirty="0">
                <a:solidFill>
                  <a:schemeClr val="bg1"/>
                </a:solidFill>
                <a:latin typeface="Arial" charset="0"/>
                <a:ea typeface="Arial" charset="0"/>
                <a:cs typeface="Arial" charset="0"/>
              </a:rPr>
              <a:t>con </a:t>
            </a:r>
            <a:r>
              <a:rPr lang="es-ES_tradnl" sz="2000" b="1" dirty="0" smtClean="0">
                <a:solidFill>
                  <a:schemeClr val="bg1"/>
                </a:solidFill>
                <a:latin typeface="Arial" charset="0"/>
                <a:ea typeface="Arial" charset="0"/>
                <a:cs typeface="Arial" charset="0"/>
              </a:rPr>
              <a:t>macros en Excel.</a:t>
            </a:r>
          </a:p>
          <a:p>
            <a:pPr marL="800100" lvl="1" indent="-342900">
              <a:buFont typeface="Arial" panose="020B0604020202020204" pitchFamily="34" charset="0"/>
              <a:buChar char="•"/>
            </a:pPr>
            <a:r>
              <a:rPr lang="es-ES_tradnl" b="1" dirty="0" smtClean="0">
                <a:solidFill>
                  <a:schemeClr val="bg1"/>
                </a:solidFill>
                <a:latin typeface="Arial" charset="0"/>
                <a:ea typeface="Arial" charset="0"/>
                <a:cs typeface="Arial" charset="0"/>
              </a:rPr>
              <a:t>Control de cilindros </a:t>
            </a:r>
            <a:r>
              <a:rPr lang="es-ES_tradnl" b="1" dirty="0" smtClean="0">
                <a:solidFill>
                  <a:schemeClr val="bg1"/>
                </a:solidFill>
                <a:latin typeface="Arial" charset="0"/>
                <a:ea typeface="Arial" charset="0"/>
                <a:cs typeface="Arial" charset="0"/>
              </a:rPr>
              <a:t>de </a:t>
            </a:r>
            <a:r>
              <a:rPr lang="es-ES_tradnl" b="1" dirty="0" smtClean="0">
                <a:solidFill>
                  <a:schemeClr val="bg1"/>
                </a:solidFill>
                <a:latin typeface="Arial" charset="0"/>
                <a:ea typeface="Arial" charset="0"/>
                <a:cs typeface="Arial" charset="0"/>
              </a:rPr>
              <a:t>gases.</a:t>
            </a:r>
            <a:endParaRPr lang="es-ES_tradnl" b="1" dirty="0" smtClean="0">
              <a:solidFill>
                <a:schemeClr val="bg1"/>
              </a:solidFill>
              <a:latin typeface="Arial" charset="0"/>
              <a:ea typeface="Arial" charset="0"/>
              <a:cs typeface="Arial" charset="0"/>
            </a:endParaRPr>
          </a:p>
          <a:p>
            <a:pPr marL="800100" lvl="1" indent="-342900">
              <a:buFont typeface="Arial" panose="020B0604020202020204" pitchFamily="34" charset="0"/>
              <a:buChar char="•"/>
            </a:pPr>
            <a:r>
              <a:rPr lang="es-ES_tradnl" b="1" dirty="0" smtClean="0">
                <a:solidFill>
                  <a:schemeClr val="bg1"/>
                </a:solidFill>
                <a:latin typeface="Arial" charset="0"/>
                <a:ea typeface="Arial" charset="0"/>
                <a:cs typeface="Arial" charset="0"/>
              </a:rPr>
              <a:t>Diagrama de flujo para determinar fin de ciertos materiales.</a:t>
            </a:r>
          </a:p>
          <a:p>
            <a:pPr marL="342900" indent="-342900">
              <a:buAutoNum type="arabicPeriod"/>
            </a:pPr>
            <a:endParaRPr lang="es-ES_tradnl" sz="2000" b="1" dirty="0" smtClean="0">
              <a:solidFill>
                <a:schemeClr val="bg1"/>
              </a:solidFill>
              <a:latin typeface="Arial" charset="0"/>
              <a:ea typeface="Arial" charset="0"/>
              <a:cs typeface="Arial" charset="0"/>
            </a:endParaRPr>
          </a:p>
          <a:p>
            <a:pPr marL="342900" indent="-342900">
              <a:buAutoNum type="arabicPeriod"/>
            </a:pPr>
            <a:r>
              <a:rPr lang="es-ES_tradnl" sz="2000" b="1" dirty="0" smtClean="0">
                <a:solidFill>
                  <a:schemeClr val="bg1"/>
                </a:solidFill>
                <a:latin typeface="Arial" charset="0"/>
                <a:ea typeface="Arial" charset="0"/>
                <a:cs typeface="Arial" charset="0"/>
              </a:rPr>
              <a:t>Implementación de </a:t>
            </a:r>
            <a:r>
              <a:rPr lang="es-CO" sz="2000" b="1" dirty="0" smtClean="0">
                <a:solidFill>
                  <a:schemeClr val="bg1"/>
                </a:solidFill>
                <a:latin typeface="Arial" charset="0"/>
                <a:ea typeface="Arial" charset="0"/>
                <a:cs typeface="Arial" charset="0"/>
              </a:rPr>
              <a:t>herramienta </a:t>
            </a:r>
            <a:r>
              <a:rPr lang="es-CO" sz="2000" b="1" dirty="0">
                <a:solidFill>
                  <a:schemeClr val="bg1"/>
                </a:solidFill>
                <a:latin typeface="Arial" charset="0"/>
                <a:ea typeface="Arial" charset="0"/>
                <a:cs typeface="Arial" charset="0"/>
              </a:rPr>
              <a:t>de gestión de </a:t>
            </a:r>
            <a:r>
              <a:rPr lang="es-CO" sz="2000" b="1" dirty="0" smtClean="0">
                <a:solidFill>
                  <a:schemeClr val="bg1"/>
                </a:solidFill>
                <a:latin typeface="Arial" charset="0"/>
                <a:ea typeface="Arial" charset="0"/>
                <a:cs typeface="Arial" charset="0"/>
              </a:rPr>
              <a:t>aprendizaje para realizar evaluaciones de SST.</a:t>
            </a:r>
          </a:p>
          <a:p>
            <a:pPr marL="342900" indent="-342900">
              <a:buAutoNum type="arabicPeriod"/>
            </a:pPr>
            <a:endParaRPr lang="es-ES_tradnl" sz="2000" b="1" dirty="0">
              <a:solidFill>
                <a:schemeClr val="bg1"/>
              </a:solidFill>
              <a:latin typeface="Arial" charset="0"/>
              <a:ea typeface="Arial" charset="0"/>
              <a:cs typeface="Arial" charset="0"/>
            </a:endParaRPr>
          </a:p>
          <a:p>
            <a:pPr marL="342900" indent="-342900">
              <a:buAutoNum type="arabicPeriod"/>
            </a:pPr>
            <a:r>
              <a:rPr lang="es-ES_tradnl" sz="2000" b="1" dirty="0" smtClean="0">
                <a:solidFill>
                  <a:schemeClr val="bg1"/>
                </a:solidFill>
                <a:latin typeface="Arial" charset="0"/>
                <a:ea typeface="Arial" charset="0"/>
                <a:cs typeface="Arial" charset="0"/>
              </a:rPr>
              <a:t>Desarrollo e implementación de aplicación web para la gestión del formulario de salida de materiales de la corporación.</a:t>
            </a:r>
            <a:endParaRPr lang="es-ES_tradnl" sz="2000" b="1" dirty="0">
              <a:solidFill>
                <a:schemeClr val="bg1"/>
              </a:solidFill>
              <a:latin typeface="Arial" charset="0"/>
              <a:ea typeface="Arial" charset="0"/>
              <a:cs typeface="Arial" charset="0"/>
            </a:endParaRPr>
          </a:p>
          <a:p>
            <a:r>
              <a:rPr lang="es-ES_tradnl" sz="2000" b="1" dirty="0">
                <a:solidFill>
                  <a:schemeClr val="bg1"/>
                </a:solidFill>
                <a:latin typeface="Arial" charset="0"/>
                <a:ea typeface="Arial" charset="0"/>
                <a:cs typeface="Arial" charset="0"/>
              </a:rPr>
              <a:t/>
            </a:r>
            <a:br>
              <a:rPr lang="es-ES_tradnl" sz="2000" b="1" dirty="0">
                <a:solidFill>
                  <a:schemeClr val="bg1"/>
                </a:solidFill>
                <a:latin typeface="Arial" charset="0"/>
                <a:ea typeface="Arial" charset="0"/>
                <a:cs typeface="Arial" charset="0"/>
              </a:rPr>
            </a:br>
            <a:r>
              <a:rPr lang="es-ES_tradnl" sz="2000" b="1" dirty="0">
                <a:solidFill>
                  <a:schemeClr val="bg1"/>
                </a:solidFill>
                <a:latin typeface="Arial" charset="0"/>
                <a:ea typeface="Arial" charset="0"/>
                <a:cs typeface="Arial" charset="0"/>
              </a:rPr>
              <a:t/>
            </a:r>
            <a:br>
              <a:rPr lang="es-ES_tradnl" sz="2000" b="1" dirty="0">
                <a:solidFill>
                  <a:schemeClr val="bg1"/>
                </a:solidFill>
                <a:latin typeface="Arial" charset="0"/>
                <a:ea typeface="Arial" charset="0"/>
                <a:cs typeface="Arial" charset="0"/>
              </a:rPr>
            </a:br>
            <a:endParaRPr lang="es-ES_tradnl" sz="20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373557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1291764" y="1442408"/>
            <a:ext cx="6169631" cy="523220"/>
          </a:xfrm>
          <a:prstGeom prst="rect">
            <a:avLst/>
          </a:prstGeom>
        </p:spPr>
        <p:txBody>
          <a:bodyPr wrap="square">
            <a:spAutoFit/>
          </a:bodyPr>
          <a:lstStyle/>
          <a:p>
            <a:pPr algn="r">
              <a:defRPr/>
            </a:pPr>
            <a:r>
              <a:rPr lang="en-US" sz="2800" b="1" dirty="0">
                <a:cs typeface="Arial" pitchFamily="34" charset="0"/>
                <a:sym typeface="Regular Cargo-Bold"/>
              </a:rPr>
              <a:t>DIAGRAMA DE CASOS DE USO</a:t>
            </a:r>
          </a:p>
        </p:txBody>
      </p:sp>
      <p:pic>
        <p:nvPicPr>
          <p:cNvPr id="13" name="Picture 2" descr="Resultado de imagen para diagrama de uso"/>
          <p:cNvPicPr>
            <a:picLocks noChangeAspect="1" noChangeArrowheads="1"/>
          </p:cNvPicPr>
          <p:nvPr/>
        </p:nvPicPr>
        <p:blipFill>
          <a:blip r:embed="rId4">
            <a:extLst>
              <a:ext uri="{28A0092B-C50C-407E-A947-70E740481C1C}">
                <a14:useLocalDpi xmlns:a14="http://schemas.microsoft.com/office/drawing/2010/main" val="0"/>
              </a:ext>
            </a:extLst>
          </a:blip>
          <a:srcRect l="6339" t="35056" r="79398" b="42081"/>
          <a:stretch>
            <a:fillRect/>
          </a:stretch>
        </p:blipFill>
        <p:spPr bwMode="auto">
          <a:xfrm>
            <a:off x="7151357" y="2453891"/>
            <a:ext cx="6492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Elipse 69"/>
          <p:cNvSpPr/>
          <p:nvPr/>
        </p:nvSpPr>
        <p:spPr>
          <a:xfrm>
            <a:off x="2163904" y="2218521"/>
            <a:ext cx="1800225" cy="98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dirty="0" smtClean="0">
                <a:latin typeface="+mj-lt"/>
              </a:rPr>
              <a:t>Registrar usuarios.</a:t>
            </a:r>
            <a:endParaRPr lang="es-CO" sz="2000" b="1" dirty="0">
              <a:latin typeface="+mj-lt"/>
            </a:endParaRPr>
          </a:p>
        </p:txBody>
      </p:sp>
      <p:sp>
        <p:nvSpPr>
          <p:cNvPr id="24" name="Rectángulo 23"/>
          <p:cNvSpPr/>
          <p:nvPr/>
        </p:nvSpPr>
        <p:spPr>
          <a:xfrm>
            <a:off x="4452395" y="233710"/>
            <a:ext cx="4691605" cy="1446550"/>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pic>
        <p:nvPicPr>
          <p:cNvPr id="25" name="Picture 2" descr="Resultado de imagen para diagrama de uso"/>
          <p:cNvPicPr>
            <a:picLocks noChangeAspect="1" noChangeArrowheads="1"/>
          </p:cNvPicPr>
          <p:nvPr/>
        </p:nvPicPr>
        <p:blipFill>
          <a:blip r:embed="rId4">
            <a:extLst>
              <a:ext uri="{28A0092B-C50C-407E-A947-70E740481C1C}">
                <a14:useLocalDpi xmlns:a14="http://schemas.microsoft.com/office/drawing/2010/main" val="0"/>
              </a:ext>
            </a:extLst>
          </a:blip>
          <a:srcRect l="6339" t="35056" r="79398" b="42081"/>
          <a:stretch>
            <a:fillRect/>
          </a:stretch>
        </p:blipFill>
        <p:spPr bwMode="auto">
          <a:xfrm>
            <a:off x="772913" y="2453891"/>
            <a:ext cx="6492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CuadroTexto 24629"/>
          <p:cNvSpPr txBox="1">
            <a:spLocks noChangeArrowheads="1"/>
          </p:cNvSpPr>
          <p:nvPr/>
        </p:nvSpPr>
        <p:spPr bwMode="auto">
          <a:xfrm>
            <a:off x="473854" y="3457609"/>
            <a:ext cx="13323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spcBef>
                <a:spcPct val="0"/>
              </a:spcBef>
              <a:buFontTx/>
              <a:buNone/>
            </a:pPr>
            <a:r>
              <a:rPr lang="es-CO" altLang="es-CO" sz="1400" dirty="0" smtClean="0"/>
              <a:t>Administrador</a:t>
            </a:r>
            <a:endParaRPr lang="es-CO" altLang="es-CO" sz="1400" dirty="0"/>
          </a:p>
        </p:txBody>
      </p:sp>
      <p:sp>
        <p:nvSpPr>
          <p:cNvPr id="27" name="CuadroTexto 24629"/>
          <p:cNvSpPr txBox="1">
            <a:spLocks noChangeArrowheads="1"/>
          </p:cNvSpPr>
          <p:nvPr/>
        </p:nvSpPr>
        <p:spPr bwMode="auto">
          <a:xfrm>
            <a:off x="7037544" y="3470848"/>
            <a:ext cx="10064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spcBef>
                <a:spcPct val="0"/>
              </a:spcBef>
              <a:buFontTx/>
              <a:buNone/>
            </a:pPr>
            <a:r>
              <a:rPr lang="es-CO" altLang="es-CO" sz="1400" dirty="0" smtClean="0"/>
              <a:t>Solicitante</a:t>
            </a:r>
            <a:endParaRPr lang="es-CO" altLang="es-CO" sz="1400" dirty="0"/>
          </a:p>
        </p:txBody>
      </p:sp>
      <p:pic>
        <p:nvPicPr>
          <p:cNvPr id="30" name="Picture 2" descr="Resultado de imagen para diagrama de uso"/>
          <p:cNvPicPr>
            <a:picLocks noChangeAspect="1" noChangeArrowheads="1"/>
          </p:cNvPicPr>
          <p:nvPr/>
        </p:nvPicPr>
        <p:blipFill>
          <a:blip r:embed="rId4">
            <a:extLst>
              <a:ext uri="{28A0092B-C50C-407E-A947-70E740481C1C}">
                <a14:useLocalDpi xmlns:a14="http://schemas.microsoft.com/office/drawing/2010/main" val="0"/>
              </a:ext>
            </a:extLst>
          </a:blip>
          <a:srcRect l="6339" t="35056" r="79398" b="42081"/>
          <a:stretch>
            <a:fillRect/>
          </a:stretch>
        </p:blipFill>
        <p:spPr bwMode="auto">
          <a:xfrm>
            <a:off x="772913" y="4716823"/>
            <a:ext cx="6492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CuadroTexto 24629"/>
          <p:cNvSpPr txBox="1">
            <a:spLocks noChangeArrowheads="1"/>
          </p:cNvSpPr>
          <p:nvPr/>
        </p:nvSpPr>
        <p:spPr bwMode="auto">
          <a:xfrm>
            <a:off x="473854" y="5720541"/>
            <a:ext cx="1332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spcBef>
                <a:spcPct val="0"/>
              </a:spcBef>
              <a:buFontTx/>
              <a:buNone/>
            </a:pPr>
            <a:r>
              <a:rPr lang="es-CO" altLang="es-CO" sz="1400" dirty="0" smtClean="0"/>
              <a:t>Control de Acceso</a:t>
            </a:r>
            <a:endParaRPr lang="es-CO" altLang="es-CO" sz="1400" dirty="0"/>
          </a:p>
        </p:txBody>
      </p:sp>
      <p:pic>
        <p:nvPicPr>
          <p:cNvPr id="32" name="Picture 2" descr="Resultado de imagen para diagrama de uso"/>
          <p:cNvPicPr>
            <a:picLocks noChangeAspect="1" noChangeArrowheads="1"/>
          </p:cNvPicPr>
          <p:nvPr/>
        </p:nvPicPr>
        <p:blipFill>
          <a:blip r:embed="rId4">
            <a:extLst>
              <a:ext uri="{28A0092B-C50C-407E-A947-70E740481C1C}">
                <a14:useLocalDpi xmlns:a14="http://schemas.microsoft.com/office/drawing/2010/main" val="0"/>
              </a:ext>
            </a:extLst>
          </a:blip>
          <a:srcRect l="6339" t="35056" r="79398" b="42081"/>
          <a:stretch>
            <a:fillRect/>
          </a:stretch>
        </p:blipFill>
        <p:spPr bwMode="auto">
          <a:xfrm>
            <a:off x="7151357" y="4716824"/>
            <a:ext cx="64928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CuadroTexto 24629"/>
          <p:cNvSpPr txBox="1">
            <a:spLocks noChangeArrowheads="1"/>
          </p:cNvSpPr>
          <p:nvPr/>
        </p:nvSpPr>
        <p:spPr bwMode="auto">
          <a:xfrm>
            <a:off x="6574453" y="5828262"/>
            <a:ext cx="19326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spcBef>
                <a:spcPct val="0"/>
              </a:spcBef>
              <a:buFontTx/>
              <a:buNone/>
            </a:pPr>
            <a:r>
              <a:rPr lang="es-CO" altLang="es-CO" sz="1400" dirty="0" smtClean="0"/>
              <a:t>Solicitante/aprobador</a:t>
            </a:r>
            <a:endParaRPr lang="es-CO" altLang="es-CO" sz="1400" dirty="0"/>
          </a:p>
        </p:txBody>
      </p:sp>
      <p:cxnSp>
        <p:nvCxnSpPr>
          <p:cNvPr id="9" name="Conector recto de flecha 8"/>
          <p:cNvCxnSpPr>
            <a:stCxn id="25" idx="3"/>
            <a:endCxn id="70" idx="2"/>
          </p:cNvCxnSpPr>
          <p:nvPr/>
        </p:nvCxnSpPr>
        <p:spPr>
          <a:xfrm flipV="1">
            <a:off x="1422200" y="2711618"/>
            <a:ext cx="741704" cy="28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4076618" y="2218521"/>
            <a:ext cx="1800225" cy="98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dirty="0" smtClean="0">
                <a:latin typeface="+mj-lt"/>
              </a:rPr>
              <a:t>Crear salidas.</a:t>
            </a:r>
            <a:endParaRPr lang="es-CO" sz="2000" b="1" dirty="0">
              <a:latin typeface="+mj-lt"/>
            </a:endParaRPr>
          </a:p>
        </p:txBody>
      </p:sp>
      <p:sp>
        <p:nvSpPr>
          <p:cNvPr id="37" name="Elipse 36"/>
          <p:cNvSpPr/>
          <p:nvPr/>
        </p:nvSpPr>
        <p:spPr>
          <a:xfrm>
            <a:off x="2163903" y="3919835"/>
            <a:ext cx="1800225" cy="98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dirty="0" smtClean="0">
                <a:latin typeface="+mj-lt"/>
              </a:rPr>
              <a:t>Visualizar estado de salidas</a:t>
            </a:r>
            <a:endParaRPr lang="es-CO" sz="2000" b="1" dirty="0">
              <a:latin typeface="+mj-lt"/>
            </a:endParaRPr>
          </a:p>
        </p:txBody>
      </p:sp>
      <p:sp>
        <p:nvSpPr>
          <p:cNvPr id="38" name="Elipse 37"/>
          <p:cNvSpPr/>
          <p:nvPr/>
        </p:nvSpPr>
        <p:spPr>
          <a:xfrm>
            <a:off x="4080966" y="3919279"/>
            <a:ext cx="1800225" cy="98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a:latin typeface="+mj-lt"/>
              </a:rPr>
              <a:t>Autorizar salidas</a:t>
            </a:r>
            <a:endParaRPr lang="es-CO" sz="2000" b="1" dirty="0">
              <a:latin typeface="+mj-lt"/>
            </a:endParaRPr>
          </a:p>
        </p:txBody>
      </p:sp>
      <p:cxnSp>
        <p:nvCxnSpPr>
          <p:cNvPr id="40" name="Conector recto de flecha 39"/>
          <p:cNvCxnSpPr>
            <a:stCxn id="13" idx="1"/>
            <a:endCxn id="35" idx="6"/>
          </p:cNvCxnSpPr>
          <p:nvPr/>
        </p:nvCxnSpPr>
        <p:spPr>
          <a:xfrm flipH="1" flipV="1">
            <a:off x="5876843" y="2711618"/>
            <a:ext cx="1274514" cy="2828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Conector recto de flecha 42"/>
          <p:cNvCxnSpPr>
            <a:stCxn id="32" idx="1"/>
            <a:endCxn id="38" idx="5"/>
          </p:cNvCxnSpPr>
          <p:nvPr/>
        </p:nvCxnSpPr>
        <p:spPr>
          <a:xfrm flipH="1" flipV="1">
            <a:off x="5617554" y="4761048"/>
            <a:ext cx="1533803" cy="496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ector recto de flecha 48"/>
          <p:cNvCxnSpPr>
            <a:stCxn id="32" idx="1"/>
            <a:endCxn id="35" idx="5"/>
          </p:cNvCxnSpPr>
          <p:nvPr/>
        </p:nvCxnSpPr>
        <p:spPr>
          <a:xfrm flipH="1" flipV="1">
            <a:off x="5613206" y="3060290"/>
            <a:ext cx="1538151" cy="2197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ector recto de flecha 56"/>
          <p:cNvCxnSpPr>
            <a:stCxn id="30" idx="3"/>
            <a:endCxn id="37" idx="2"/>
          </p:cNvCxnSpPr>
          <p:nvPr/>
        </p:nvCxnSpPr>
        <p:spPr>
          <a:xfrm flipV="1">
            <a:off x="1422200" y="4412932"/>
            <a:ext cx="741703" cy="84443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Conector recto de flecha 59"/>
          <p:cNvCxnSpPr>
            <a:stCxn id="32" idx="1"/>
            <a:endCxn id="37" idx="4"/>
          </p:cNvCxnSpPr>
          <p:nvPr/>
        </p:nvCxnSpPr>
        <p:spPr>
          <a:xfrm flipH="1" flipV="1">
            <a:off x="3064016" y="4906029"/>
            <a:ext cx="4087341" cy="351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Elipse 63"/>
          <p:cNvSpPr/>
          <p:nvPr/>
        </p:nvSpPr>
        <p:spPr>
          <a:xfrm>
            <a:off x="2956003" y="5375091"/>
            <a:ext cx="2106221" cy="1458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O" sz="2000" b="1" dirty="0" smtClean="0">
                <a:latin typeface="+mj-lt"/>
              </a:rPr>
              <a:t>Verificar y registrar fecha y hora de salida.</a:t>
            </a:r>
            <a:endParaRPr lang="es-CO" sz="2000" b="1" dirty="0">
              <a:latin typeface="+mj-lt"/>
            </a:endParaRPr>
          </a:p>
        </p:txBody>
      </p:sp>
      <p:cxnSp>
        <p:nvCxnSpPr>
          <p:cNvPr id="65" name="Conector recto de flecha 64"/>
          <p:cNvCxnSpPr>
            <a:stCxn id="30" idx="3"/>
            <a:endCxn id="64" idx="2"/>
          </p:cNvCxnSpPr>
          <p:nvPr/>
        </p:nvCxnSpPr>
        <p:spPr>
          <a:xfrm>
            <a:off x="1422200" y="5257367"/>
            <a:ext cx="1533803" cy="8471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8" name="Conector recto de flecha 67"/>
          <p:cNvCxnSpPr>
            <a:stCxn id="13" idx="1"/>
            <a:endCxn id="37" idx="7"/>
          </p:cNvCxnSpPr>
          <p:nvPr/>
        </p:nvCxnSpPr>
        <p:spPr>
          <a:xfrm flipH="1">
            <a:off x="3700491" y="2994435"/>
            <a:ext cx="3450866" cy="10698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3290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3106235" cy="400110"/>
          </a:xfrm>
          <a:prstGeom prst="rect">
            <a:avLst/>
          </a:prstGeom>
          <a:noFill/>
        </p:spPr>
        <p:txBody>
          <a:bodyPr wrap="none" rtlCol="0">
            <a:spAutoFit/>
          </a:bodyPr>
          <a:lstStyle/>
          <a:p>
            <a:r>
              <a:rPr lang="es-CO" sz="2000" b="1" dirty="0"/>
              <a:t>Ingreso a la Aplicación Web</a:t>
            </a:r>
          </a:p>
        </p:txBody>
      </p:sp>
      <p:sp>
        <p:nvSpPr>
          <p:cNvPr id="7" name="Rectángulo 6"/>
          <p:cNvSpPr/>
          <p:nvPr/>
        </p:nvSpPr>
        <p:spPr>
          <a:xfrm>
            <a:off x="369870" y="2066580"/>
            <a:ext cx="8214348" cy="369332"/>
          </a:xfrm>
          <a:prstGeom prst="rect">
            <a:avLst/>
          </a:prstGeom>
        </p:spPr>
        <p:txBody>
          <a:bodyPr wrap="square">
            <a:spAutoFit/>
          </a:bodyPr>
          <a:lstStyle/>
          <a:p>
            <a:r>
              <a:rPr lang="es-ES" dirty="0"/>
              <a:t>Para ingresar a esta Aplicación Web se deben realizar los siguientes pasos:</a:t>
            </a:r>
          </a:p>
        </p:txBody>
      </p:sp>
      <p:sp>
        <p:nvSpPr>
          <p:cNvPr id="9" name="Rectángulo 8"/>
          <p:cNvSpPr/>
          <p:nvPr/>
        </p:nvSpPr>
        <p:spPr>
          <a:xfrm>
            <a:off x="633382" y="2519410"/>
            <a:ext cx="7950836" cy="1323439"/>
          </a:xfrm>
          <a:prstGeom prst="rect">
            <a:avLst/>
          </a:prstGeom>
        </p:spPr>
        <p:txBody>
          <a:bodyPr wrap="square">
            <a:spAutoFit/>
          </a:bodyPr>
          <a:lstStyle/>
          <a:p>
            <a:pPr marL="285750" indent="-285750">
              <a:buFont typeface="Arial" panose="020B0604020202020204" pitchFamily="34" charset="0"/>
              <a:buChar char="•"/>
            </a:pPr>
            <a:r>
              <a:rPr lang="es-ES" sz="1600" dirty="0"/>
              <a:t>Abrir el </a:t>
            </a:r>
            <a:r>
              <a:rPr lang="es-ES" sz="1600" dirty="0" smtClean="0"/>
              <a:t>navegador web.</a:t>
            </a:r>
            <a:endParaRPr lang="es-ES" sz="1600" dirty="0" smtClean="0"/>
          </a:p>
          <a:p>
            <a:pPr marL="285750" indent="-285750">
              <a:buFont typeface="Arial" panose="020B0604020202020204" pitchFamily="34" charset="0"/>
              <a:buChar char="•"/>
            </a:pPr>
            <a:r>
              <a:rPr lang="es-ES" sz="1600" dirty="0" smtClean="0"/>
              <a:t>Acceder al sitio web de la aplicación escribiendo la dirección URL </a:t>
            </a:r>
            <a:r>
              <a:rPr lang="es-ES" sz="1600" dirty="0"/>
              <a:t>: </a:t>
            </a:r>
            <a:r>
              <a:rPr lang="es-ES" sz="1600" dirty="0">
                <a:hlinkClick r:id="rId4"/>
              </a:rPr>
              <a:t>https</a:t>
            </a:r>
            <a:r>
              <a:rPr lang="es-ES" sz="1600" dirty="0" smtClean="0">
                <a:hlinkClick r:id="rId4"/>
              </a:rPr>
              <a:t>://cratos:8095/pwa</a:t>
            </a:r>
            <a:r>
              <a:rPr lang="es-ES" sz="1600" dirty="0" smtClean="0">
                <a:hlinkClick r:id="rId4"/>
              </a:rPr>
              <a:t>/</a:t>
            </a:r>
            <a:endParaRPr lang="es-ES" sz="1600" dirty="0" smtClean="0"/>
          </a:p>
          <a:p>
            <a:pPr marL="285750" indent="-285750">
              <a:buFont typeface="Arial" panose="020B0604020202020204" pitchFamily="34" charset="0"/>
              <a:buChar char="•"/>
            </a:pPr>
            <a:r>
              <a:rPr lang="es-ES" sz="1600" dirty="0" smtClean="0"/>
              <a:t>Inmediatamente </a:t>
            </a:r>
            <a:r>
              <a:rPr lang="es-ES" sz="1600" dirty="0"/>
              <a:t>se abrirá una Página Web en la que Usted debe ingresar el usuario y la clave </a:t>
            </a:r>
            <a:r>
              <a:rPr lang="es-ES" sz="1600" dirty="0" smtClean="0"/>
              <a:t>que serán proporcionadas y </a:t>
            </a:r>
            <a:r>
              <a:rPr lang="es-ES" sz="1600" dirty="0"/>
              <a:t>hacer clic en el botón </a:t>
            </a:r>
            <a:r>
              <a:rPr lang="es-ES" sz="1600" dirty="0" smtClean="0"/>
              <a:t>“Iniciar sesión”. </a:t>
            </a:r>
            <a:endParaRPr lang="es-ES" sz="1600" dirty="0"/>
          </a:p>
        </p:txBody>
      </p:sp>
      <p:sp>
        <p:nvSpPr>
          <p:cNvPr id="17" name="Rectangle 8"/>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0"/>
          <p:cNvSpPr>
            <a:spLocks noChangeArrowheads="1"/>
          </p:cNvSpPr>
          <p:nvPr/>
        </p:nvSpPr>
        <p:spPr bwMode="auto">
          <a:xfrm>
            <a:off x="0" y="531742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5" name="Imagen 34"/>
          <p:cNvPicPr>
            <a:picLocks noChangeAspect="1"/>
          </p:cNvPicPr>
          <p:nvPr/>
        </p:nvPicPr>
        <p:blipFill>
          <a:blip r:embed="rId5"/>
          <a:stretch>
            <a:fillRect/>
          </a:stretch>
        </p:blipFill>
        <p:spPr>
          <a:xfrm>
            <a:off x="3094975" y="3920867"/>
            <a:ext cx="3027650" cy="2937133"/>
          </a:xfrm>
          <a:prstGeom prst="rect">
            <a:avLst/>
          </a:prstGeom>
        </p:spPr>
      </p:pic>
    </p:spTree>
    <p:extLst>
      <p:ext uri="{BB962C8B-B14F-4D97-AF65-F5344CB8AC3E}">
        <p14:creationId xmlns:p14="http://schemas.microsoft.com/office/powerpoint/2010/main" val="2002233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3106235" cy="400110"/>
          </a:xfrm>
          <a:prstGeom prst="rect">
            <a:avLst/>
          </a:prstGeom>
          <a:noFill/>
        </p:spPr>
        <p:txBody>
          <a:bodyPr wrap="none" rtlCol="0">
            <a:spAutoFit/>
          </a:bodyPr>
          <a:lstStyle/>
          <a:p>
            <a:r>
              <a:rPr lang="es-CO" sz="2000" b="1" dirty="0"/>
              <a:t>Ingreso a la Aplicación Web</a:t>
            </a:r>
          </a:p>
        </p:txBody>
      </p:sp>
      <p:sp>
        <p:nvSpPr>
          <p:cNvPr id="7" name="Rectángulo 6"/>
          <p:cNvSpPr/>
          <p:nvPr/>
        </p:nvSpPr>
        <p:spPr>
          <a:xfrm>
            <a:off x="313175" y="2430284"/>
            <a:ext cx="8214348" cy="923330"/>
          </a:xfrm>
          <a:prstGeom prst="rect">
            <a:avLst/>
          </a:prstGeom>
        </p:spPr>
        <p:txBody>
          <a:bodyPr wrap="square">
            <a:spAutoFit/>
          </a:bodyPr>
          <a:lstStyle/>
          <a:p>
            <a:r>
              <a:rPr lang="es-ES" dirty="0" smtClean="0"/>
              <a:t>Enseguida al iniciar sesión, tendremos un menú donde depende del rol que tengamos en el sistema, mostrará las opciones que tenemos habilitadas:</a:t>
            </a:r>
          </a:p>
          <a:p>
            <a:endParaRPr lang="es-ES" dirty="0"/>
          </a:p>
        </p:txBody>
      </p:sp>
      <p:sp>
        <p:nvSpPr>
          <p:cNvPr id="17" name="Rectangle 8"/>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20"/>
          <p:cNvSpPr>
            <a:spLocks noChangeArrowheads="1"/>
          </p:cNvSpPr>
          <p:nvPr/>
        </p:nvSpPr>
        <p:spPr bwMode="auto">
          <a:xfrm>
            <a:off x="0" y="531742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CuadroTexto 9"/>
          <p:cNvSpPr txBox="1"/>
          <p:nvPr/>
        </p:nvSpPr>
        <p:spPr>
          <a:xfrm>
            <a:off x="369870" y="3518169"/>
            <a:ext cx="740908" cy="369332"/>
          </a:xfrm>
          <a:prstGeom prst="rect">
            <a:avLst/>
          </a:prstGeom>
          <a:noFill/>
        </p:spPr>
        <p:txBody>
          <a:bodyPr wrap="none" rtlCol="0">
            <a:spAutoFit/>
          </a:bodyPr>
          <a:lstStyle/>
          <a:p>
            <a:r>
              <a:rPr lang="es-CO" dirty="0" smtClean="0"/>
              <a:t>Menú</a:t>
            </a:r>
            <a:endParaRPr lang="es-CO" dirty="0"/>
          </a:p>
        </p:txBody>
      </p:sp>
      <p:pic>
        <p:nvPicPr>
          <p:cNvPr id="11" name="Imagen 10"/>
          <p:cNvPicPr>
            <a:picLocks noChangeAspect="1"/>
          </p:cNvPicPr>
          <p:nvPr/>
        </p:nvPicPr>
        <p:blipFill>
          <a:blip r:embed="rId4"/>
          <a:stretch>
            <a:fillRect/>
          </a:stretch>
        </p:blipFill>
        <p:spPr>
          <a:xfrm>
            <a:off x="393981" y="3887501"/>
            <a:ext cx="3476625" cy="590550"/>
          </a:xfrm>
          <a:prstGeom prst="rect">
            <a:avLst/>
          </a:prstGeom>
        </p:spPr>
      </p:pic>
      <p:sp>
        <p:nvSpPr>
          <p:cNvPr id="12" name="Rectángulo 11"/>
          <p:cNvSpPr/>
          <p:nvPr/>
        </p:nvSpPr>
        <p:spPr>
          <a:xfrm>
            <a:off x="3370521" y="4031946"/>
            <a:ext cx="318977" cy="28707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20" name="Rectángulo 19"/>
          <p:cNvSpPr/>
          <p:nvPr/>
        </p:nvSpPr>
        <p:spPr>
          <a:xfrm>
            <a:off x="1035259" y="4059961"/>
            <a:ext cx="318977" cy="28707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cxnSp>
        <p:nvCxnSpPr>
          <p:cNvPr id="15" name="Conector recto de flecha 14"/>
          <p:cNvCxnSpPr/>
          <p:nvPr/>
        </p:nvCxnSpPr>
        <p:spPr>
          <a:xfrm flipV="1">
            <a:off x="969214" y="4347040"/>
            <a:ext cx="225533" cy="609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p:cNvCxnSpPr/>
          <p:nvPr/>
        </p:nvCxnSpPr>
        <p:spPr>
          <a:xfrm flipH="1">
            <a:off x="3689498" y="4031946"/>
            <a:ext cx="563525" cy="28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uadroTexto 20"/>
          <p:cNvSpPr txBox="1"/>
          <p:nvPr/>
        </p:nvSpPr>
        <p:spPr>
          <a:xfrm>
            <a:off x="809725" y="4956979"/>
            <a:ext cx="1108958" cy="369332"/>
          </a:xfrm>
          <a:prstGeom prst="rect">
            <a:avLst/>
          </a:prstGeom>
          <a:noFill/>
        </p:spPr>
        <p:txBody>
          <a:bodyPr wrap="none" rtlCol="0">
            <a:spAutoFit/>
          </a:bodyPr>
          <a:lstStyle/>
          <a:p>
            <a:r>
              <a:rPr lang="es-CO" dirty="0" smtClean="0"/>
              <a:t>Actualizar</a:t>
            </a:r>
            <a:endParaRPr lang="es-CO" dirty="0"/>
          </a:p>
        </p:txBody>
      </p:sp>
      <p:sp>
        <p:nvSpPr>
          <p:cNvPr id="25" name="CuadroTexto 24"/>
          <p:cNvSpPr txBox="1"/>
          <p:nvPr/>
        </p:nvSpPr>
        <p:spPr>
          <a:xfrm>
            <a:off x="4330776" y="3813444"/>
            <a:ext cx="1058303" cy="369332"/>
          </a:xfrm>
          <a:prstGeom prst="rect">
            <a:avLst/>
          </a:prstGeom>
          <a:noFill/>
        </p:spPr>
        <p:txBody>
          <a:bodyPr wrap="none" rtlCol="0">
            <a:spAutoFit/>
          </a:bodyPr>
          <a:lstStyle/>
          <a:p>
            <a:r>
              <a:rPr lang="es-CO" dirty="0" smtClean="0"/>
              <a:t>Opciones</a:t>
            </a:r>
            <a:endParaRPr lang="es-CO" dirty="0"/>
          </a:p>
        </p:txBody>
      </p:sp>
    </p:spTree>
    <p:extLst>
      <p:ext uri="{BB962C8B-B14F-4D97-AF65-F5344CB8AC3E}">
        <p14:creationId xmlns:p14="http://schemas.microsoft.com/office/powerpoint/2010/main" val="2145070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1909497" cy="400110"/>
          </a:xfrm>
          <a:prstGeom prst="rect">
            <a:avLst/>
          </a:prstGeom>
          <a:noFill/>
        </p:spPr>
        <p:txBody>
          <a:bodyPr wrap="none" rtlCol="0">
            <a:spAutoFit/>
          </a:bodyPr>
          <a:lstStyle/>
          <a:p>
            <a:r>
              <a:rPr lang="es-CO" sz="2000" b="1" dirty="0" smtClean="0"/>
              <a:t>Funcionalidades</a:t>
            </a:r>
            <a:endParaRPr lang="es-CO" sz="2000" b="1" dirty="0"/>
          </a:p>
        </p:txBody>
      </p:sp>
      <p:sp>
        <p:nvSpPr>
          <p:cNvPr id="17" name="Rectangle 8"/>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Imagen 12"/>
          <p:cNvPicPr>
            <a:picLocks noChangeAspect="1"/>
          </p:cNvPicPr>
          <p:nvPr/>
        </p:nvPicPr>
        <p:blipFill>
          <a:blip r:embed="rId4"/>
          <a:stretch>
            <a:fillRect/>
          </a:stretch>
        </p:blipFill>
        <p:spPr>
          <a:xfrm>
            <a:off x="369870" y="2134279"/>
            <a:ext cx="2873291" cy="4337641"/>
          </a:xfrm>
          <a:prstGeom prst="rect">
            <a:avLst/>
          </a:prstGeom>
        </p:spPr>
      </p:pic>
      <p:sp>
        <p:nvSpPr>
          <p:cNvPr id="14" name="CuadroTexto 13"/>
          <p:cNvSpPr txBox="1"/>
          <p:nvPr/>
        </p:nvSpPr>
        <p:spPr>
          <a:xfrm>
            <a:off x="3606156" y="2134279"/>
            <a:ext cx="5442151" cy="2862322"/>
          </a:xfrm>
          <a:prstGeom prst="rect">
            <a:avLst/>
          </a:prstGeom>
          <a:noFill/>
        </p:spPr>
        <p:txBody>
          <a:bodyPr wrap="square" rtlCol="0">
            <a:spAutoFit/>
          </a:bodyPr>
          <a:lstStyle/>
          <a:p>
            <a:pPr marL="285750" indent="-285750">
              <a:buFont typeface="Arial" panose="020B0604020202020204" pitchFamily="34" charset="0"/>
              <a:buChar char="•"/>
            </a:pPr>
            <a:r>
              <a:rPr lang="es-CO" dirty="0" smtClean="0"/>
              <a:t>Esta sería la pantalla donde llenaremos los Datos de una salida. Tanto como sus datos Principales, sus materiales y sus autorizaciones.</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smtClean="0"/>
          </a:p>
          <a:p>
            <a:pPr marL="285750" indent="-285750">
              <a:buFont typeface="Arial" panose="020B0604020202020204" pitchFamily="34" charset="0"/>
              <a:buChar char="•"/>
            </a:pPr>
            <a:r>
              <a:rPr lang="es-CO" dirty="0" smtClean="0"/>
              <a:t>Roles autorizados:</a:t>
            </a:r>
          </a:p>
          <a:p>
            <a:pPr marL="285750" indent="-285750">
              <a:buFont typeface="Arial" panose="020B0604020202020204" pitchFamily="34" charset="0"/>
              <a:buChar char="•"/>
            </a:pPr>
            <a:endParaRPr lang="es-CO" dirty="0" smtClean="0"/>
          </a:p>
          <a:p>
            <a:pPr marL="742950" lvl="1" indent="-285750">
              <a:buFont typeface="Arial" panose="020B0604020202020204" pitchFamily="34" charset="0"/>
              <a:buChar char="•"/>
            </a:pPr>
            <a:r>
              <a:rPr lang="es-CO" dirty="0" smtClean="0"/>
              <a:t>Administrador</a:t>
            </a:r>
          </a:p>
          <a:p>
            <a:pPr marL="742950" lvl="1" indent="-285750">
              <a:buFont typeface="Arial" panose="020B0604020202020204" pitchFamily="34" charset="0"/>
              <a:buChar char="•"/>
            </a:pPr>
            <a:r>
              <a:rPr lang="es-CO" dirty="0" smtClean="0"/>
              <a:t>Solicitante</a:t>
            </a:r>
          </a:p>
          <a:p>
            <a:pPr marL="742950" lvl="1" indent="-285750">
              <a:buFont typeface="Arial" panose="020B0604020202020204" pitchFamily="34" charset="0"/>
              <a:buChar char="•"/>
            </a:pPr>
            <a:r>
              <a:rPr lang="es-CO" dirty="0" smtClean="0"/>
              <a:t>Solicitante/autorizador</a:t>
            </a:r>
            <a:endParaRPr lang="es-CO" dirty="0"/>
          </a:p>
        </p:txBody>
      </p:sp>
    </p:spTree>
    <p:extLst>
      <p:ext uri="{BB962C8B-B14F-4D97-AF65-F5344CB8AC3E}">
        <p14:creationId xmlns:p14="http://schemas.microsoft.com/office/powerpoint/2010/main" val="3781941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1909497" cy="400110"/>
          </a:xfrm>
          <a:prstGeom prst="rect">
            <a:avLst/>
          </a:prstGeom>
          <a:noFill/>
        </p:spPr>
        <p:txBody>
          <a:bodyPr wrap="none" rtlCol="0">
            <a:spAutoFit/>
          </a:bodyPr>
          <a:lstStyle/>
          <a:p>
            <a:r>
              <a:rPr lang="es-CO" sz="2000" b="1" dirty="0" smtClean="0"/>
              <a:t>Funcionalidades</a:t>
            </a:r>
            <a:endParaRPr lang="es-CO" sz="2000" b="1" dirty="0"/>
          </a:p>
        </p:txBody>
      </p:sp>
      <p:sp>
        <p:nvSpPr>
          <p:cNvPr id="17" name="Rectangle 8"/>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CuadroTexto 13"/>
          <p:cNvSpPr txBox="1"/>
          <p:nvPr/>
        </p:nvSpPr>
        <p:spPr>
          <a:xfrm>
            <a:off x="3606156" y="2134279"/>
            <a:ext cx="5442151" cy="4524315"/>
          </a:xfrm>
          <a:prstGeom prst="rect">
            <a:avLst/>
          </a:prstGeom>
          <a:noFill/>
        </p:spPr>
        <p:txBody>
          <a:bodyPr wrap="square" rtlCol="0">
            <a:spAutoFit/>
          </a:bodyPr>
          <a:lstStyle/>
          <a:p>
            <a:pPr marL="285750" indent="-285750">
              <a:buFont typeface="Arial" panose="020B0604020202020204" pitchFamily="34" charset="0"/>
              <a:buChar char="•"/>
            </a:pPr>
            <a:r>
              <a:rPr lang="es-CO" dirty="0" smtClean="0"/>
              <a:t>Esta sería la pantalla donde visualizaremos las salidas, tanto las que debemos autorizar como las que aguardamos que sean autorizadas.</a:t>
            </a:r>
            <a:endParaRPr lang="es-CO" dirty="0"/>
          </a:p>
          <a:p>
            <a:pPr marL="285750" indent="-285750">
              <a:buFont typeface="Arial" panose="020B0604020202020204" pitchFamily="34" charset="0"/>
              <a:buChar char="•"/>
            </a:pPr>
            <a:endParaRPr lang="es-CO" dirty="0" smtClean="0"/>
          </a:p>
          <a:p>
            <a:pPr marL="285750" indent="-285750">
              <a:buFont typeface="Arial" panose="020B0604020202020204" pitchFamily="34" charset="0"/>
              <a:buChar char="•"/>
            </a:pPr>
            <a:r>
              <a:rPr lang="es-CO" dirty="0" smtClean="0"/>
              <a:t>Roles autorizados:</a:t>
            </a:r>
          </a:p>
          <a:p>
            <a:pPr marL="285750" indent="-285750">
              <a:buFont typeface="Arial" panose="020B0604020202020204" pitchFamily="34" charset="0"/>
              <a:buChar char="•"/>
            </a:pPr>
            <a:endParaRPr lang="es-CO" dirty="0" smtClean="0"/>
          </a:p>
          <a:p>
            <a:pPr marL="742950" lvl="1" indent="-285750">
              <a:buFont typeface="Arial" panose="020B0604020202020204" pitchFamily="34" charset="0"/>
              <a:buChar char="•"/>
            </a:pPr>
            <a:r>
              <a:rPr lang="es-CO" dirty="0" smtClean="0"/>
              <a:t>Administrador(</a:t>
            </a:r>
            <a:r>
              <a:rPr lang="es-CO" sz="1600" dirty="0" smtClean="0"/>
              <a:t>solo puede ver las salidas que necesita que le sean autorizadas</a:t>
            </a:r>
            <a:r>
              <a:rPr lang="es-CO" dirty="0" smtClean="0"/>
              <a:t>)</a:t>
            </a:r>
          </a:p>
          <a:p>
            <a:pPr marL="742950" lvl="1" indent="-285750">
              <a:buFont typeface="Arial" panose="020B0604020202020204" pitchFamily="34" charset="0"/>
              <a:buChar char="•"/>
            </a:pPr>
            <a:endParaRPr lang="es-CO" dirty="0" smtClean="0"/>
          </a:p>
          <a:p>
            <a:pPr marL="742950" lvl="1" indent="-285750">
              <a:buFont typeface="Arial" panose="020B0604020202020204" pitchFamily="34" charset="0"/>
              <a:buChar char="•"/>
            </a:pPr>
            <a:r>
              <a:rPr lang="es-CO" dirty="0" smtClean="0"/>
              <a:t>Solicitante</a:t>
            </a:r>
            <a:r>
              <a:rPr lang="es-CO" dirty="0">
                <a:solidFill>
                  <a:prstClr val="black"/>
                </a:solidFill>
              </a:rPr>
              <a:t>(</a:t>
            </a:r>
            <a:r>
              <a:rPr lang="es-CO" sz="1600" dirty="0">
                <a:solidFill>
                  <a:prstClr val="black"/>
                </a:solidFill>
              </a:rPr>
              <a:t>solo puede ver </a:t>
            </a:r>
            <a:r>
              <a:rPr lang="es-CO" sz="1600" dirty="0" smtClean="0">
                <a:solidFill>
                  <a:prstClr val="black"/>
                </a:solidFill>
              </a:rPr>
              <a:t>las salidas </a:t>
            </a:r>
            <a:r>
              <a:rPr lang="es-CO" sz="1600" dirty="0">
                <a:solidFill>
                  <a:prstClr val="black"/>
                </a:solidFill>
              </a:rPr>
              <a:t>que necesita que le sean autorizadas</a:t>
            </a:r>
            <a:r>
              <a:rPr lang="es-CO" dirty="0">
                <a:solidFill>
                  <a:prstClr val="black"/>
                </a:solidFill>
              </a:rPr>
              <a:t>)</a:t>
            </a:r>
          </a:p>
          <a:p>
            <a:pPr marL="742950" lvl="1" indent="-285750">
              <a:buFont typeface="Arial" panose="020B0604020202020204" pitchFamily="34" charset="0"/>
              <a:buChar char="•"/>
            </a:pPr>
            <a:endParaRPr lang="es-CO" dirty="0" smtClean="0"/>
          </a:p>
          <a:p>
            <a:pPr marL="742950" lvl="1" indent="-285750">
              <a:buFont typeface="Arial" panose="020B0604020202020204" pitchFamily="34" charset="0"/>
              <a:buChar char="•"/>
            </a:pPr>
            <a:r>
              <a:rPr lang="es-CO" dirty="0" smtClean="0"/>
              <a:t>Solicitante/autorizador(</a:t>
            </a:r>
            <a:r>
              <a:rPr lang="es-CO" sz="1600" dirty="0" smtClean="0"/>
              <a:t>ve la pantalla así como en la imagen</a:t>
            </a:r>
            <a:r>
              <a:rPr lang="es-CO" dirty="0" smtClean="0"/>
              <a:t>)</a:t>
            </a:r>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r>
              <a:rPr lang="es-CO" dirty="0" smtClean="0"/>
              <a:t>Control de acceso (</a:t>
            </a:r>
            <a:r>
              <a:rPr lang="es-CO" sz="1600" dirty="0" smtClean="0"/>
              <a:t>Ve todas las salidas</a:t>
            </a:r>
            <a:r>
              <a:rPr lang="es-CO" dirty="0" smtClean="0"/>
              <a:t>)</a:t>
            </a:r>
            <a:endParaRPr lang="es-CO" dirty="0"/>
          </a:p>
        </p:txBody>
      </p:sp>
      <p:pic>
        <p:nvPicPr>
          <p:cNvPr id="9" name="Imagen 8"/>
          <p:cNvPicPr>
            <a:picLocks noChangeAspect="1"/>
          </p:cNvPicPr>
          <p:nvPr/>
        </p:nvPicPr>
        <p:blipFill>
          <a:blip r:embed="rId4"/>
          <a:stretch>
            <a:fillRect/>
          </a:stretch>
        </p:blipFill>
        <p:spPr>
          <a:xfrm>
            <a:off x="369870" y="2134279"/>
            <a:ext cx="2607675" cy="4274288"/>
          </a:xfrm>
          <a:prstGeom prst="rect">
            <a:avLst/>
          </a:prstGeom>
        </p:spPr>
      </p:pic>
    </p:spTree>
    <p:extLst>
      <p:ext uri="{BB962C8B-B14F-4D97-AF65-F5344CB8AC3E}">
        <p14:creationId xmlns:p14="http://schemas.microsoft.com/office/powerpoint/2010/main" val="2291394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892613" y="160028"/>
            <a:ext cx="4691605" cy="1446550"/>
          </a:xfrm>
          <a:prstGeom prst="rect">
            <a:avLst/>
          </a:prstGeom>
        </p:spPr>
        <p:txBody>
          <a:bodyPr wrap="none">
            <a:spAutoFit/>
          </a:bodyPr>
          <a:lstStyle/>
          <a:p>
            <a:pPr algn="r">
              <a:defRPr/>
            </a:pPr>
            <a:r>
              <a:rPr lang="en-US" sz="4400" b="1" dirty="0" smtClean="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
        <p:nvSpPr>
          <p:cNvPr id="6" name="CuadroTexto 5"/>
          <p:cNvSpPr txBox="1"/>
          <p:nvPr/>
        </p:nvSpPr>
        <p:spPr>
          <a:xfrm>
            <a:off x="369870" y="1606578"/>
            <a:ext cx="1909497" cy="400110"/>
          </a:xfrm>
          <a:prstGeom prst="rect">
            <a:avLst/>
          </a:prstGeom>
          <a:noFill/>
        </p:spPr>
        <p:txBody>
          <a:bodyPr wrap="none" rtlCol="0">
            <a:spAutoFit/>
          </a:bodyPr>
          <a:lstStyle/>
          <a:p>
            <a:r>
              <a:rPr lang="es-CO" sz="2000" b="1" dirty="0" smtClean="0"/>
              <a:t>Funcionalidades</a:t>
            </a:r>
            <a:endParaRPr lang="es-CO" sz="2000" b="1" dirty="0"/>
          </a:p>
        </p:txBody>
      </p:sp>
      <p:sp>
        <p:nvSpPr>
          <p:cNvPr id="17" name="Rectangle 8"/>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4"/>
          <p:cNvSpPr>
            <a:spLocks noChangeArrowheads="1"/>
          </p:cNvSpPr>
          <p:nvPr/>
        </p:nvSpPr>
        <p:spPr bwMode="auto">
          <a:xfrm>
            <a:off x="152400" y="-78432"/>
            <a:ext cx="6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CuadroTexto 13"/>
          <p:cNvSpPr txBox="1"/>
          <p:nvPr/>
        </p:nvSpPr>
        <p:spPr>
          <a:xfrm>
            <a:off x="3606156" y="2134279"/>
            <a:ext cx="5442151" cy="1754326"/>
          </a:xfrm>
          <a:prstGeom prst="rect">
            <a:avLst/>
          </a:prstGeom>
          <a:noFill/>
        </p:spPr>
        <p:txBody>
          <a:bodyPr wrap="square" rtlCol="0">
            <a:spAutoFit/>
          </a:bodyPr>
          <a:lstStyle/>
          <a:p>
            <a:pPr marL="285750" indent="-285750">
              <a:buFont typeface="Arial" panose="020B0604020202020204" pitchFamily="34" charset="0"/>
              <a:buChar char="•"/>
            </a:pPr>
            <a:r>
              <a:rPr lang="es-CO" dirty="0" smtClean="0"/>
              <a:t>Esta sería la pantalla donde podremos crear nuevos usuarios para la aplicación.</a:t>
            </a:r>
            <a:endParaRPr lang="es-CO" dirty="0"/>
          </a:p>
          <a:p>
            <a:pPr marL="285750" indent="-285750">
              <a:buFont typeface="Arial" panose="020B0604020202020204" pitchFamily="34" charset="0"/>
              <a:buChar char="•"/>
            </a:pPr>
            <a:endParaRPr lang="es-CO" dirty="0" smtClean="0"/>
          </a:p>
          <a:p>
            <a:pPr marL="285750" indent="-285750">
              <a:buFont typeface="Arial" panose="020B0604020202020204" pitchFamily="34" charset="0"/>
              <a:buChar char="•"/>
            </a:pPr>
            <a:r>
              <a:rPr lang="es-CO" dirty="0" smtClean="0"/>
              <a:t>Roles autorizados:</a:t>
            </a:r>
          </a:p>
          <a:p>
            <a:pPr marL="285750" indent="-285750">
              <a:buFont typeface="Arial" panose="020B0604020202020204" pitchFamily="34" charset="0"/>
              <a:buChar char="•"/>
            </a:pPr>
            <a:endParaRPr lang="es-CO" dirty="0" smtClean="0"/>
          </a:p>
          <a:p>
            <a:pPr marL="742950" lvl="1" indent="-285750">
              <a:buFont typeface="Arial" panose="020B0604020202020204" pitchFamily="34" charset="0"/>
              <a:buChar char="•"/>
            </a:pPr>
            <a:r>
              <a:rPr lang="es-CO" dirty="0" smtClean="0"/>
              <a:t>Administrador</a:t>
            </a:r>
          </a:p>
        </p:txBody>
      </p:sp>
      <p:pic>
        <p:nvPicPr>
          <p:cNvPr id="7" name="Imagen 6"/>
          <p:cNvPicPr>
            <a:picLocks noChangeAspect="1"/>
          </p:cNvPicPr>
          <p:nvPr/>
        </p:nvPicPr>
        <p:blipFill rotWithShape="1">
          <a:blip r:embed="rId4"/>
          <a:srcRect t="2931"/>
          <a:stretch/>
        </p:blipFill>
        <p:spPr>
          <a:xfrm>
            <a:off x="206439" y="2006688"/>
            <a:ext cx="2431521" cy="4606930"/>
          </a:xfrm>
          <a:prstGeom prst="rect">
            <a:avLst/>
          </a:prstGeom>
        </p:spPr>
      </p:pic>
    </p:spTree>
    <p:extLst>
      <p:ext uri="{BB962C8B-B14F-4D97-AF65-F5344CB8AC3E}">
        <p14:creationId xmlns:p14="http://schemas.microsoft.com/office/powerpoint/2010/main" val="3835325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477908" y="1680260"/>
            <a:ext cx="2454646" cy="400110"/>
          </a:xfrm>
          <a:prstGeom prst="rect">
            <a:avLst/>
          </a:prstGeom>
        </p:spPr>
        <p:txBody>
          <a:bodyPr wrap="none">
            <a:spAutoFit/>
          </a:bodyPr>
          <a:lstStyle/>
          <a:p>
            <a:pPr algn="r">
              <a:defRPr/>
            </a:pPr>
            <a:r>
              <a:rPr lang="es-CO" sz="2000" b="1" dirty="0" smtClean="0">
                <a:cs typeface="Arial" pitchFamily="34" charset="0"/>
                <a:sym typeface="Regular Cargo-Bold"/>
              </a:rPr>
              <a:t>TRABAJOS A FUTURO</a:t>
            </a:r>
            <a:endParaRPr lang="es-CO" sz="2000" b="1" dirty="0">
              <a:cs typeface="Arial" pitchFamily="34" charset="0"/>
              <a:sym typeface="Regular Cargo-Bold"/>
            </a:endParaRPr>
          </a:p>
        </p:txBody>
      </p:sp>
      <p:sp>
        <p:nvSpPr>
          <p:cNvPr id="10" name="Marcador de contenido 2"/>
          <p:cNvSpPr txBox="1">
            <a:spLocks/>
          </p:cNvSpPr>
          <p:nvPr/>
        </p:nvSpPr>
        <p:spPr>
          <a:xfrm>
            <a:off x="477908" y="2627615"/>
            <a:ext cx="8229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altLang="es-CO" sz="1800" dirty="0" smtClean="0"/>
              <a:t>Se espera en un futuro que </a:t>
            </a:r>
            <a:r>
              <a:rPr lang="es-CO" altLang="es-CO" sz="1800" dirty="0" smtClean="0"/>
              <a:t>la aplicación pueda generar alarmas en tiempo real sobre el estado de las salidas, fechas de retorno de algún material y cualquier evento relevante.</a:t>
            </a:r>
          </a:p>
          <a:p>
            <a:pPr algn="just"/>
            <a:endParaRPr lang="es-CO" altLang="es-CO" sz="1800" dirty="0" smtClean="0"/>
          </a:p>
          <a:p>
            <a:pPr algn="just"/>
            <a:r>
              <a:rPr lang="es-CO" altLang="es-CO" sz="1800" dirty="0" smtClean="0"/>
              <a:t>También se espera que se puedan generar reportes estadísticos.</a:t>
            </a:r>
          </a:p>
          <a:p>
            <a:pPr algn="just"/>
            <a:endParaRPr lang="es-CO" altLang="es-CO" sz="1800" dirty="0" smtClean="0"/>
          </a:p>
          <a:p>
            <a:pPr algn="just"/>
            <a:r>
              <a:rPr lang="es-CO" altLang="es-CO" sz="1800" dirty="0" smtClean="0"/>
              <a:t>Permitir el ingreso de usuarios usando el directorio activo de la corporación</a:t>
            </a:r>
            <a:r>
              <a:rPr lang="es-CO" altLang="es-CO" sz="1800" dirty="0" smtClean="0"/>
              <a:t>.</a:t>
            </a:r>
          </a:p>
          <a:p>
            <a:pPr algn="just"/>
            <a:endParaRPr lang="es-CO" altLang="es-CO" sz="1800" dirty="0" smtClean="0"/>
          </a:p>
          <a:p>
            <a:pPr algn="just"/>
            <a:r>
              <a:rPr lang="es-CO" altLang="es-CO" sz="1800" dirty="0" smtClean="0"/>
              <a:t>Permitir también el ingreso de materiales.</a:t>
            </a:r>
            <a:endParaRPr lang="es-CO" altLang="es-CO" sz="1800" dirty="0" smtClean="0"/>
          </a:p>
          <a:p>
            <a:pPr marL="0" indent="0" algn="just">
              <a:buFont typeface="Arial" panose="020B0604020202020204" pitchFamily="34" charset="0"/>
              <a:buNone/>
            </a:pPr>
            <a:endParaRPr lang="es-CO" altLang="es-CO" sz="2600" dirty="0"/>
          </a:p>
        </p:txBody>
      </p:sp>
      <p:sp>
        <p:nvSpPr>
          <p:cNvPr id="9" name="Rectángulo 8"/>
          <p:cNvSpPr/>
          <p:nvPr/>
        </p:nvSpPr>
        <p:spPr>
          <a:xfrm>
            <a:off x="4452395" y="233710"/>
            <a:ext cx="4691605" cy="1446550"/>
          </a:xfrm>
          <a:prstGeom prst="rect">
            <a:avLst/>
          </a:prstGeom>
        </p:spPr>
        <p:txBody>
          <a:bodyPr wrap="none">
            <a:spAutoFit/>
          </a:bodyPr>
          <a:lstStyle/>
          <a:p>
            <a:pPr algn="r">
              <a:defRPr/>
            </a:pPr>
            <a:r>
              <a:rPr lang="en-US" sz="4400" b="1" dirty="0">
                <a:solidFill>
                  <a:schemeClr val="bg1"/>
                </a:solidFill>
                <a:latin typeface="Arial Narrow" panose="020B0606020202030204" pitchFamily="34" charset="0"/>
                <a:cs typeface="Arial" pitchFamily="34" charset="0"/>
                <a:sym typeface="Regular Cargo-Bold"/>
              </a:rPr>
              <a:t>Aplicación web ASM</a:t>
            </a:r>
          </a:p>
          <a:p>
            <a:pPr algn="r">
              <a:defRPr/>
            </a:pPr>
            <a:endParaRPr lang="en-US" sz="4400" b="1" dirty="0">
              <a:solidFill>
                <a:schemeClr val="bg1"/>
              </a:solidFill>
              <a:latin typeface="Arial Narrow" panose="020B0606020202030204" pitchFamily="34" charset="0"/>
              <a:cs typeface="Arial" pitchFamily="34" charset="0"/>
              <a:sym typeface="Regular Cargo-Bold"/>
            </a:endParaRPr>
          </a:p>
        </p:txBody>
      </p:sp>
    </p:spTree>
    <p:extLst>
      <p:ext uri="{BB962C8B-B14F-4D97-AF65-F5344CB8AC3E}">
        <p14:creationId xmlns:p14="http://schemas.microsoft.com/office/powerpoint/2010/main" val="2922661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p:cNvGrpSpPr/>
          <p:nvPr/>
        </p:nvGrpSpPr>
        <p:grpSpPr>
          <a:xfrm>
            <a:off x="209659" y="244552"/>
            <a:ext cx="1956162" cy="901648"/>
            <a:chOff x="171071" y="5627430"/>
            <a:chExt cx="2432789" cy="1121337"/>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71" y="5627430"/>
              <a:ext cx="1121337" cy="1121337"/>
            </a:xfrm>
            <a:prstGeom prst="rect">
              <a:avLst/>
            </a:prstGeom>
          </p:spPr>
        </p:pic>
        <p:cxnSp>
          <p:nvCxnSpPr>
            <p:cNvPr id="9" name="Conector recto 8"/>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669" y="5732187"/>
              <a:ext cx="927191" cy="926725"/>
            </a:xfrm>
            <a:prstGeom prst="rect">
              <a:avLst/>
            </a:prstGeom>
          </p:spPr>
        </p:pic>
      </p:gr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714" y="5585313"/>
            <a:ext cx="1753107" cy="826176"/>
          </a:xfrm>
          <a:prstGeom prst="rect">
            <a:avLst/>
          </a:prstGeom>
        </p:spPr>
      </p:pic>
      <p:sp>
        <p:nvSpPr>
          <p:cNvPr id="12" name="Título 3"/>
          <p:cNvSpPr txBox="1">
            <a:spLocks/>
          </p:cNvSpPr>
          <p:nvPr/>
        </p:nvSpPr>
        <p:spPr>
          <a:xfrm>
            <a:off x="3472665" y="244552"/>
            <a:ext cx="5182283" cy="1000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CO" sz="7200" b="1" dirty="0">
                <a:solidFill>
                  <a:srgbClr val="203864"/>
                </a:solidFill>
                <a:latin typeface="Arial Narrow" panose="020B0606020202030204" pitchFamily="34" charset="0"/>
                <a:ea typeface="+mn-ea"/>
                <a:cs typeface="+mn-cs"/>
              </a:rPr>
              <a:t>¡Gracias!</a:t>
            </a:r>
          </a:p>
        </p:txBody>
      </p:sp>
    </p:spTree>
    <p:extLst>
      <p:ext uri="{BB962C8B-B14F-4D97-AF65-F5344CB8AC3E}">
        <p14:creationId xmlns:p14="http://schemas.microsoft.com/office/powerpoint/2010/main" val="3412142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162489" y="102098"/>
            <a:ext cx="6099811" cy="1446550"/>
          </a:xfrm>
          <a:prstGeom prst="rect">
            <a:avLst/>
          </a:prstGeom>
        </p:spPr>
        <p:txBody>
          <a:bodyPr wrap="none">
            <a:spAutoFit/>
          </a:bodyPr>
          <a:lstStyle/>
          <a:p>
            <a:pPr algn="r">
              <a:defRPr/>
            </a:pPr>
            <a:r>
              <a:rPr lang="es-ES_tradnl" sz="2800" b="1" dirty="0">
                <a:solidFill>
                  <a:schemeClr val="bg1"/>
                </a:solidFill>
                <a:latin typeface="Arial" charset="0"/>
                <a:ea typeface="Arial" charset="0"/>
                <a:cs typeface="Arial" charset="0"/>
              </a:rPr>
              <a:t>Automatización de algunas </a:t>
            </a:r>
            <a:r>
              <a:rPr lang="es-ES_tradnl" sz="2800" b="1" dirty="0" smtClean="0">
                <a:solidFill>
                  <a:schemeClr val="bg1"/>
                </a:solidFill>
                <a:latin typeface="Arial" charset="0"/>
                <a:ea typeface="Arial" charset="0"/>
                <a:cs typeface="Arial" charset="0"/>
              </a:rPr>
              <a:t>tareas </a:t>
            </a:r>
          </a:p>
          <a:p>
            <a:pPr algn="r">
              <a:defRPr/>
            </a:pPr>
            <a:r>
              <a:rPr lang="es-ES_tradnl" sz="2800" b="1" dirty="0" smtClean="0">
                <a:solidFill>
                  <a:schemeClr val="bg1"/>
                </a:solidFill>
                <a:latin typeface="Arial" charset="0"/>
                <a:ea typeface="Arial" charset="0"/>
                <a:cs typeface="Arial" charset="0"/>
              </a:rPr>
              <a:t>con </a:t>
            </a:r>
            <a:r>
              <a:rPr lang="es-ES_tradnl" sz="2800" b="1" dirty="0">
                <a:solidFill>
                  <a:schemeClr val="bg1"/>
                </a:solidFill>
                <a:latin typeface="Arial" charset="0"/>
                <a:ea typeface="Arial" charset="0"/>
                <a:cs typeface="Arial" charset="0"/>
              </a:rPr>
              <a:t>macros en Excel.</a:t>
            </a:r>
          </a:p>
          <a:p>
            <a:pPr algn="r">
              <a:defRPr/>
            </a:pPr>
            <a:endParaRPr lang="en-US" sz="3200" b="1" dirty="0">
              <a:solidFill>
                <a:schemeClr val="bg1"/>
              </a:solidFill>
              <a:latin typeface="Arial Narrow" panose="020B0606020202030204" pitchFamily="34" charset="0"/>
              <a:cs typeface="Arial" pitchFamily="34" charset="0"/>
              <a:sym typeface="Regular Cargo-Bold"/>
            </a:endParaRPr>
          </a:p>
        </p:txBody>
      </p:sp>
      <p:sp>
        <p:nvSpPr>
          <p:cNvPr id="7" name="Marcador de contenido 2"/>
          <p:cNvSpPr txBox="1">
            <a:spLocks/>
          </p:cNvSpPr>
          <p:nvPr/>
        </p:nvSpPr>
        <p:spPr>
          <a:xfrm>
            <a:off x="244112" y="1772133"/>
            <a:ext cx="8229600" cy="259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altLang="es-CO" sz="2400" dirty="0"/>
          </a:p>
        </p:txBody>
      </p:sp>
      <p:pic>
        <p:nvPicPr>
          <p:cNvPr id="9" name="Imagen 8"/>
          <p:cNvPicPr>
            <a:picLocks noChangeAspect="1"/>
          </p:cNvPicPr>
          <p:nvPr/>
        </p:nvPicPr>
        <p:blipFill rotWithShape="1">
          <a:blip r:embed="rId4"/>
          <a:srcRect b="22673"/>
          <a:stretch/>
        </p:blipFill>
        <p:spPr>
          <a:xfrm>
            <a:off x="0" y="3450999"/>
            <a:ext cx="8983331" cy="2512191"/>
          </a:xfrm>
          <a:prstGeom prst="rect">
            <a:avLst/>
          </a:prstGeom>
        </p:spPr>
      </p:pic>
      <p:sp>
        <p:nvSpPr>
          <p:cNvPr id="10" name="Rectángulo 9"/>
          <p:cNvSpPr/>
          <p:nvPr/>
        </p:nvSpPr>
        <p:spPr>
          <a:xfrm>
            <a:off x="-258907" y="1429558"/>
            <a:ext cx="5533759" cy="461665"/>
          </a:xfrm>
          <a:prstGeom prst="rect">
            <a:avLst/>
          </a:prstGeom>
        </p:spPr>
        <p:txBody>
          <a:bodyPr wrap="none">
            <a:spAutoFit/>
          </a:bodyPr>
          <a:lstStyle/>
          <a:p>
            <a:pPr lvl="1"/>
            <a:r>
              <a:rPr lang="es-CO" sz="2400" b="1" dirty="0" smtClean="0">
                <a:ea typeface="Arial" charset="0"/>
                <a:cs typeface="Arial" charset="0"/>
              </a:rPr>
              <a:t>Control general </a:t>
            </a:r>
            <a:r>
              <a:rPr lang="es-CO" sz="2400" b="1" dirty="0">
                <a:ea typeface="Arial" charset="0"/>
                <a:cs typeface="Arial" charset="0"/>
              </a:rPr>
              <a:t>de los </a:t>
            </a:r>
            <a:r>
              <a:rPr lang="es-CO" sz="2400" b="1" dirty="0" smtClean="0">
                <a:ea typeface="Arial" charset="0"/>
                <a:cs typeface="Arial" charset="0"/>
              </a:rPr>
              <a:t>cilindros de gas.</a:t>
            </a:r>
            <a:endParaRPr lang="es-ES_tradnl" sz="2400" b="1" dirty="0">
              <a:ea typeface="Arial" charset="0"/>
              <a:cs typeface="Arial" charset="0"/>
            </a:endParaRPr>
          </a:p>
        </p:txBody>
      </p:sp>
      <p:sp>
        <p:nvSpPr>
          <p:cNvPr id="12" name="Rectángulo 11"/>
          <p:cNvSpPr/>
          <p:nvPr/>
        </p:nvSpPr>
        <p:spPr>
          <a:xfrm>
            <a:off x="-265507" y="2209445"/>
            <a:ext cx="6416308" cy="1261884"/>
          </a:xfrm>
          <a:prstGeom prst="rect">
            <a:avLst/>
          </a:prstGeom>
        </p:spPr>
        <p:txBody>
          <a:bodyPr wrap="none">
            <a:spAutoFit/>
          </a:bodyPr>
          <a:lstStyle/>
          <a:p>
            <a:pPr lvl="1"/>
            <a:r>
              <a:rPr lang="es-CO" sz="2000" b="1" dirty="0" smtClean="0">
                <a:ea typeface="Arial" charset="0"/>
                <a:cs typeface="Arial" charset="0"/>
              </a:rPr>
              <a:t>Objetivo :</a:t>
            </a:r>
          </a:p>
          <a:p>
            <a:pPr lvl="1"/>
            <a:endParaRPr lang="es-CO" sz="2400" b="1" dirty="0" smtClean="0">
              <a:ea typeface="Arial" charset="0"/>
              <a:cs typeface="Arial" charset="0"/>
            </a:endParaRPr>
          </a:p>
          <a:p>
            <a:pPr marL="742950" lvl="1" indent="-285750">
              <a:buFont typeface="Arial" panose="020B0604020202020204" pitchFamily="34" charset="0"/>
              <a:buChar char="•"/>
            </a:pPr>
            <a:r>
              <a:rPr lang="es-CO" sz="1600" dirty="0" smtClean="0">
                <a:ea typeface="Arial" charset="0"/>
                <a:cs typeface="Arial" charset="0"/>
              </a:rPr>
              <a:t>Llevar relación actualizada y precisa del estado de los </a:t>
            </a:r>
          </a:p>
          <a:p>
            <a:pPr lvl="1"/>
            <a:r>
              <a:rPr lang="es-CO" sz="1600" dirty="0" smtClean="0">
                <a:ea typeface="Arial" charset="0"/>
                <a:cs typeface="Arial" charset="0"/>
              </a:rPr>
              <a:t>      cilindros de gas desde que llegan a la corporación hasta que salen.</a:t>
            </a:r>
            <a:endParaRPr lang="es-ES_tradnl" sz="1600" dirty="0">
              <a:ea typeface="Arial" charset="0"/>
              <a:cs typeface="Arial" charset="0"/>
            </a:endParaRPr>
          </a:p>
        </p:txBody>
      </p:sp>
    </p:spTree>
    <p:extLst>
      <p:ext uri="{BB962C8B-B14F-4D97-AF65-F5344CB8AC3E}">
        <p14:creationId xmlns:p14="http://schemas.microsoft.com/office/powerpoint/2010/main" val="1604492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162489" y="102098"/>
            <a:ext cx="6099811" cy="1446550"/>
          </a:xfrm>
          <a:prstGeom prst="rect">
            <a:avLst/>
          </a:prstGeom>
        </p:spPr>
        <p:txBody>
          <a:bodyPr wrap="none">
            <a:spAutoFit/>
          </a:bodyPr>
          <a:lstStyle/>
          <a:p>
            <a:pPr algn="r">
              <a:defRPr/>
            </a:pPr>
            <a:r>
              <a:rPr lang="es-ES_tradnl" sz="2800" b="1" dirty="0">
                <a:solidFill>
                  <a:schemeClr val="bg1"/>
                </a:solidFill>
                <a:latin typeface="Arial" charset="0"/>
                <a:ea typeface="Arial" charset="0"/>
                <a:cs typeface="Arial" charset="0"/>
              </a:rPr>
              <a:t>Automatización de algunas </a:t>
            </a:r>
            <a:r>
              <a:rPr lang="es-ES_tradnl" sz="2800" b="1" dirty="0" smtClean="0">
                <a:solidFill>
                  <a:schemeClr val="bg1"/>
                </a:solidFill>
                <a:latin typeface="Arial" charset="0"/>
                <a:ea typeface="Arial" charset="0"/>
                <a:cs typeface="Arial" charset="0"/>
              </a:rPr>
              <a:t>tareas </a:t>
            </a:r>
          </a:p>
          <a:p>
            <a:pPr algn="r">
              <a:defRPr/>
            </a:pPr>
            <a:r>
              <a:rPr lang="es-ES_tradnl" sz="2800" b="1" dirty="0" smtClean="0">
                <a:solidFill>
                  <a:schemeClr val="bg1"/>
                </a:solidFill>
                <a:latin typeface="Arial" charset="0"/>
                <a:ea typeface="Arial" charset="0"/>
                <a:cs typeface="Arial" charset="0"/>
              </a:rPr>
              <a:t>con </a:t>
            </a:r>
            <a:r>
              <a:rPr lang="es-ES_tradnl" sz="2800" b="1" dirty="0">
                <a:solidFill>
                  <a:schemeClr val="bg1"/>
                </a:solidFill>
                <a:latin typeface="Arial" charset="0"/>
                <a:ea typeface="Arial" charset="0"/>
                <a:cs typeface="Arial" charset="0"/>
              </a:rPr>
              <a:t>macros en Excel.</a:t>
            </a:r>
          </a:p>
          <a:p>
            <a:pPr algn="r">
              <a:defRPr/>
            </a:pPr>
            <a:endParaRPr lang="en-US" sz="3200" b="1" dirty="0">
              <a:solidFill>
                <a:schemeClr val="bg1"/>
              </a:solidFill>
              <a:latin typeface="Arial Narrow" panose="020B0606020202030204" pitchFamily="34" charset="0"/>
              <a:cs typeface="Arial" pitchFamily="34" charset="0"/>
              <a:sym typeface="Regular Cargo-Bold"/>
            </a:endParaRPr>
          </a:p>
        </p:txBody>
      </p:sp>
      <p:sp>
        <p:nvSpPr>
          <p:cNvPr id="7" name="Marcador de contenido 2"/>
          <p:cNvSpPr txBox="1">
            <a:spLocks/>
          </p:cNvSpPr>
          <p:nvPr/>
        </p:nvSpPr>
        <p:spPr>
          <a:xfrm>
            <a:off x="244112" y="1772133"/>
            <a:ext cx="8229600" cy="259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altLang="es-CO" sz="2400" dirty="0"/>
          </a:p>
        </p:txBody>
      </p:sp>
      <p:sp>
        <p:nvSpPr>
          <p:cNvPr id="10" name="Rectángulo 9"/>
          <p:cNvSpPr/>
          <p:nvPr/>
        </p:nvSpPr>
        <p:spPr>
          <a:xfrm>
            <a:off x="-258907" y="1429558"/>
            <a:ext cx="5399940" cy="461665"/>
          </a:xfrm>
          <a:prstGeom prst="rect">
            <a:avLst/>
          </a:prstGeom>
        </p:spPr>
        <p:txBody>
          <a:bodyPr wrap="none">
            <a:spAutoFit/>
          </a:bodyPr>
          <a:lstStyle/>
          <a:p>
            <a:pPr lvl="1"/>
            <a:r>
              <a:rPr lang="es-CO" sz="2400" b="1" dirty="0">
                <a:ea typeface="Arial" charset="0"/>
                <a:cs typeface="Arial" charset="0"/>
              </a:rPr>
              <a:t>Relación general de los gases GECON.</a:t>
            </a:r>
            <a:endParaRPr lang="es-ES_tradnl" sz="2400" b="1" dirty="0">
              <a:ea typeface="Arial" charset="0"/>
              <a:cs typeface="Arial" charset="0"/>
            </a:endParaRPr>
          </a:p>
        </p:txBody>
      </p:sp>
      <p:pic>
        <p:nvPicPr>
          <p:cNvPr id="12" name="Imagen 11"/>
          <p:cNvPicPr>
            <a:picLocks noChangeAspect="1"/>
          </p:cNvPicPr>
          <p:nvPr/>
        </p:nvPicPr>
        <p:blipFill rotWithShape="1">
          <a:blip r:embed="rId4"/>
          <a:srcRect t="14354"/>
          <a:stretch/>
        </p:blipFill>
        <p:spPr>
          <a:xfrm>
            <a:off x="280954" y="1891223"/>
            <a:ext cx="5763068" cy="2417059"/>
          </a:xfrm>
          <a:prstGeom prst="rect">
            <a:avLst/>
          </a:prstGeom>
        </p:spPr>
      </p:pic>
      <p:pic>
        <p:nvPicPr>
          <p:cNvPr id="6" name="Imagen 5"/>
          <p:cNvPicPr>
            <a:picLocks noChangeAspect="1"/>
          </p:cNvPicPr>
          <p:nvPr/>
        </p:nvPicPr>
        <p:blipFill>
          <a:blip r:embed="rId5"/>
          <a:stretch>
            <a:fillRect/>
          </a:stretch>
        </p:blipFill>
        <p:spPr>
          <a:xfrm>
            <a:off x="262126" y="4364520"/>
            <a:ext cx="5800725" cy="2200275"/>
          </a:xfrm>
          <a:prstGeom prst="rect">
            <a:avLst/>
          </a:prstGeom>
        </p:spPr>
      </p:pic>
    </p:spTree>
    <p:extLst>
      <p:ext uri="{BB962C8B-B14F-4D97-AF65-F5344CB8AC3E}">
        <p14:creationId xmlns:p14="http://schemas.microsoft.com/office/powerpoint/2010/main" val="488544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162489" y="102098"/>
            <a:ext cx="6099811" cy="1446550"/>
          </a:xfrm>
          <a:prstGeom prst="rect">
            <a:avLst/>
          </a:prstGeom>
        </p:spPr>
        <p:txBody>
          <a:bodyPr wrap="none">
            <a:spAutoFit/>
          </a:bodyPr>
          <a:lstStyle/>
          <a:p>
            <a:pPr algn="r">
              <a:defRPr/>
            </a:pPr>
            <a:r>
              <a:rPr lang="es-ES_tradnl" sz="2800" b="1" dirty="0">
                <a:solidFill>
                  <a:schemeClr val="bg1"/>
                </a:solidFill>
                <a:latin typeface="Arial" charset="0"/>
                <a:ea typeface="Arial" charset="0"/>
                <a:cs typeface="Arial" charset="0"/>
              </a:rPr>
              <a:t>Automatización de algunas </a:t>
            </a:r>
            <a:r>
              <a:rPr lang="es-ES_tradnl" sz="2800" b="1" dirty="0" smtClean="0">
                <a:solidFill>
                  <a:schemeClr val="bg1"/>
                </a:solidFill>
                <a:latin typeface="Arial" charset="0"/>
                <a:ea typeface="Arial" charset="0"/>
                <a:cs typeface="Arial" charset="0"/>
              </a:rPr>
              <a:t>tareas </a:t>
            </a:r>
          </a:p>
          <a:p>
            <a:pPr algn="r">
              <a:defRPr/>
            </a:pPr>
            <a:r>
              <a:rPr lang="es-ES_tradnl" sz="2800" b="1" dirty="0" smtClean="0">
                <a:solidFill>
                  <a:schemeClr val="bg1"/>
                </a:solidFill>
                <a:latin typeface="Arial" charset="0"/>
                <a:ea typeface="Arial" charset="0"/>
                <a:cs typeface="Arial" charset="0"/>
              </a:rPr>
              <a:t>con </a:t>
            </a:r>
            <a:r>
              <a:rPr lang="es-ES_tradnl" sz="2800" b="1" dirty="0">
                <a:solidFill>
                  <a:schemeClr val="bg1"/>
                </a:solidFill>
                <a:latin typeface="Arial" charset="0"/>
                <a:ea typeface="Arial" charset="0"/>
                <a:cs typeface="Arial" charset="0"/>
              </a:rPr>
              <a:t>macros en Excel.</a:t>
            </a:r>
          </a:p>
          <a:p>
            <a:pPr algn="r">
              <a:defRPr/>
            </a:pPr>
            <a:endParaRPr lang="en-US" sz="3200" b="1" dirty="0">
              <a:solidFill>
                <a:schemeClr val="bg1"/>
              </a:solidFill>
              <a:latin typeface="Arial Narrow" panose="020B0606020202030204" pitchFamily="34" charset="0"/>
              <a:cs typeface="Arial" pitchFamily="34" charset="0"/>
              <a:sym typeface="Regular Cargo-Bold"/>
            </a:endParaRPr>
          </a:p>
        </p:txBody>
      </p:sp>
      <p:sp>
        <p:nvSpPr>
          <p:cNvPr id="7" name="Marcador de contenido 2"/>
          <p:cNvSpPr txBox="1">
            <a:spLocks/>
          </p:cNvSpPr>
          <p:nvPr/>
        </p:nvSpPr>
        <p:spPr>
          <a:xfrm>
            <a:off x="244112" y="1772133"/>
            <a:ext cx="8229600" cy="259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altLang="es-CO" sz="2400" dirty="0"/>
          </a:p>
        </p:txBody>
      </p:sp>
      <p:pic>
        <p:nvPicPr>
          <p:cNvPr id="11" name="Imagen 10"/>
          <p:cNvPicPr>
            <a:picLocks noChangeAspect="1"/>
          </p:cNvPicPr>
          <p:nvPr/>
        </p:nvPicPr>
        <p:blipFill>
          <a:blip r:embed="rId4"/>
          <a:stretch>
            <a:fillRect/>
          </a:stretch>
        </p:blipFill>
        <p:spPr>
          <a:xfrm>
            <a:off x="89999" y="3341196"/>
            <a:ext cx="8899888" cy="3430439"/>
          </a:xfrm>
          <a:prstGeom prst="rect">
            <a:avLst/>
          </a:prstGeom>
        </p:spPr>
      </p:pic>
      <p:sp>
        <p:nvSpPr>
          <p:cNvPr id="13" name="Rectángulo 12"/>
          <p:cNvSpPr/>
          <p:nvPr/>
        </p:nvSpPr>
        <p:spPr>
          <a:xfrm>
            <a:off x="-258907" y="1429558"/>
            <a:ext cx="4771371" cy="461665"/>
          </a:xfrm>
          <a:prstGeom prst="rect">
            <a:avLst/>
          </a:prstGeom>
        </p:spPr>
        <p:txBody>
          <a:bodyPr wrap="none">
            <a:spAutoFit/>
          </a:bodyPr>
          <a:lstStyle/>
          <a:p>
            <a:pPr lvl="1"/>
            <a:r>
              <a:rPr lang="es-CO" sz="2400" b="1" dirty="0" smtClean="0">
                <a:ea typeface="Arial" charset="0"/>
                <a:cs typeface="Arial" charset="0"/>
              </a:rPr>
              <a:t>Gestión de </a:t>
            </a:r>
            <a:r>
              <a:rPr lang="es-CO" sz="2400" b="1" dirty="0" smtClean="0">
                <a:ea typeface="Arial" charset="0"/>
                <a:cs typeface="Arial" charset="0"/>
              </a:rPr>
              <a:t>materiales restantes.</a:t>
            </a:r>
            <a:endParaRPr lang="es-ES_tradnl" sz="2400" b="1" dirty="0">
              <a:ea typeface="Arial" charset="0"/>
              <a:cs typeface="Arial" charset="0"/>
            </a:endParaRPr>
          </a:p>
        </p:txBody>
      </p:sp>
      <p:sp>
        <p:nvSpPr>
          <p:cNvPr id="16" name="Rectángulo 15"/>
          <p:cNvSpPr/>
          <p:nvPr/>
        </p:nvSpPr>
        <p:spPr>
          <a:xfrm>
            <a:off x="-272063" y="1949712"/>
            <a:ext cx="8259377" cy="1261884"/>
          </a:xfrm>
          <a:prstGeom prst="rect">
            <a:avLst/>
          </a:prstGeom>
        </p:spPr>
        <p:txBody>
          <a:bodyPr wrap="none">
            <a:spAutoFit/>
          </a:bodyPr>
          <a:lstStyle/>
          <a:p>
            <a:pPr lvl="1"/>
            <a:r>
              <a:rPr lang="es-CO" sz="2000" b="1" dirty="0" smtClean="0">
                <a:ea typeface="Arial" charset="0"/>
                <a:cs typeface="Arial" charset="0"/>
              </a:rPr>
              <a:t>Objetivo :</a:t>
            </a:r>
          </a:p>
          <a:p>
            <a:pPr lvl="1"/>
            <a:endParaRPr lang="es-CO" sz="2400" b="1" dirty="0" smtClean="0">
              <a:ea typeface="Arial" charset="0"/>
              <a:cs typeface="Arial" charset="0"/>
            </a:endParaRPr>
          </a:p>
          <a:p>
            <a:pPr marL="742950" lvl="1" indent="-285750">
              <a:buFont typeface="Arial" panose="020B0604020202020204" pitchFamily="34" charset="0"/>
              <a:buChar char="•"/>
            </a:pPr>
            <a:r>
              <a:rPr lang="es-CO" sz="1600" dirty="0" smtClean="0">
                <a:ea typeface="Arial" charset="0"/>
                <a:cs typeface="Arial" charset="0"/>
              </a:rPr>
              <a:t>Determinar por medio de algunos criterios que decisión tomar en relación al destino de </a:t>
            </a:r>
          </a:p>
          <a:p>
            <a:pPr lvl="1"/>
            <a:r>
              <a:rPr lang="es-CO" sz="1600" dirty="0">
                <a:ea typeface="Arial" charset="0"/>
                <a:cs typeface="Arial" charset="0"/>
              </a:rPr>
              <a:t> </a:t>
            </a:r>
            <a:r>
              <a:rPr lang="es-CO" sz="1600" dirty="0" smtClean="0">
                <a:ea typeface="Arial" charset="0"/>
                <a:cs typeface="Arial" charset="0"/>
              </a:rPr>
              <a:t>      ciertos </a:t>
            </a:r>
            <a:r>
              <a:rPr lang="es-CO" sz="1600" dirty="0" smtClean="0">
                <a:ea typeface="Arial" charset="0"/>
                <a:cs typeface="Arial" charset="0"/>
              </a:rPr>
              <a:t>materiales restantes.</a:t>
            </a:r>
            <a:endParaRPr lang="es-ES_tradnl" sz="1600" dirty="0">
              <a:ea typeface="Arial" charset="0"/>
              <a:cs typeface="Arial" charset="0"/>
            </a:endParaRPr>
          </a:p>
        </p:txBody>
      </p:sp>
    </p:spTree>
    <p:extLst>
      <p:ext uri="{BB962C8B-B14F-4D97-AF65-F5344CB8AC3E}">
        <p14:creationId xmlns:p14="http://schemas.microsoft.com/office/powerpoint/2010/main" val="1065712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162489" y="102098"/>
            <a:ext cx="6099811" cy="1446550"/>
          </a:xfrm>
          <a:prstGeom prst="rect">
            <a:avLst/>
          </a:prstGeom>
        </p:spPr>
        <p:txBody>
          <a:bodyPr wrap="none">
            <a:spAutoFit/>
          </a:bodyPr>
          <a:lstStyle/>
          <a:p>
            <a:pPr algn="r">
              <a:defRPr/>
            </a:pPr>
            <a:r>
              <a:rPr lang="es-ES_tradnl" sz="2800" b="1" dirty="0">
                <a:solidFill>
                  <a:schemeClr val="bg1"/>
                </a:solidFill>
                <a:latin typeface="Arial" charset="0"/>
                <a:ea typeface="Arial" charset="0"/>
                <a:cs typeface="Arial" charset="0"/>
              </a:rPr>
              <a:t>Automatización de algunas </a:t>
            </a:r>
            <a:r>
              <a:rPr lang="es-ES_tradnl" sz="2800" b="1" dirty="0" smtClean="0">
                <a:solidFill>
                  <a:schemeClr val="bg1"/>
                </a:solidFill>
                <a:latin typeface="Arial" charset="0"/>
                <a:ea typeface="Arial" charset="0"/>
                <a:cs typeface="Arial" charset="0"/>
              </a:rPr>
              <a:t>tareas </a:t>
            </a:r>
          </a:p>
          <a:p>
            <a:pPr algn="r">
              <a:defRPr/>
            </a:pPr>
            <a:r>
              <a:rPr lang="es-ES_tradnl" sz="2800" b="1" dirty="0" smtClean="0">
                <a:solidFill>
                  <a:schemeClr val="bg1"/>
                </a:solidFill>
                <a:latin typeface="Arial" charset="0"/>
                <a:ea typeface="Arial" charset="0"/>
                <a:cs typeface="Arial" charset="0"/>
              </a:rPr>
              <a:t>con </a:t>
            </a:r>
            <a:r>
              <a:rPr lang="es-ES_tradnl" sz="2800" b="1" dirty="0">
                <a:solidFill>
                  <a:schemeClr val="bg1"/>
                </a:solidFill>
                <a:latin typeface="Arial" charset="0"/>
                <a:ea typeface="Arial" charset="0"/>
                <a:cs typeface="Arial" charset="0"/>
              </a:rPr>
              <a:t>macros en Excel.</a:t>
            </a:r>
          </a:p>
          <a:p>
            <a:pPr algn="r">
              <a:defRPr/>
            </a:pPr>
            <a:endParaRPr lang="en-US" sz="3200" b="1" dirty="0">
              <a:solidFill>
                <a:schemeClr val="bg1"/>
              </a:solidFill>
              <a:latin typeface="Arial Narrow" panose="020B0606020202030204" pitchFamily="34" charset="0"/>
              <a:cs typeface="Arial" pitchFamily="34" charset="0"/>
              <a:sym typeface="Regular Cargo-Bold"/>
            </a:endParaRPr>
          </a:p>
        </p:txBody>
      </p:sp>
      <p:sp>
        <p:nvSpPr>
          <p:cNvPr id="7" name="Marcador de contenido 2"/>
          <p:cNvSpPr txBox="1">
            <a:spLocks/>
          </p:cNvSpPr>
          <p:nvPr/>
        </p:nvSpPr>
        <p:spPr>
          <a:xfrm>
            <a:off x="244112" y="1772133"/>
            <a:ext cx="8229600" cy="259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altLang="es-CO" sz="2400" dirty="0"/>
          </a:p>
        </p:txBody>
      </p:sp>
      <p:sp>
        <p:nvSpPr>
          <p:cNvPr id="10" name="Rectángulo 9"/>
          <p:cNvSpPr/>
          <p:nvPr/>
        </p:nvSpPr>
        <p:spPr>
          <a:xfrm>
            <a:off x="-258907" y="1429558"/>
            <a:ext cx="2911053" cy="461665"/>
          </a:xfrm>
          <a:prstGeom prst="rect">
            <a:avLst/>
          </a:prstGeom>
        </p:spPr>
        <p:txBody>
          <a:bodyPr wrap="none">
            <a:spAutoFit/>
          </a:bodyPr>
          <a:lstStyle/>
          <a:p>
            <a:pPr lvl="1"/>
            <a:r>
              <a:rPr lang="es-CO" sz="2400" b="1" dirty="0" smtClean="0">
                <a:ea typeface="Arial" charset="0"/>
                <a:cs typeface="Arial" charset="0"/>
              </a:rPr>
              <a:t>Diagrama de flujo</a:t>
            </a:r>
            <a:endParaRPr lang="es-ES_tradnl" sz="2400" b="1" dirty="0">
              <a:ea typeface="Arial" charset="0"/>
              <a:cs typeface="Arial" charset="0"/>
            </a:endParaRPr>
          </a:p>
        </p:txBody>
      </p:sp>
      <p:pic>
        <p:nvPicPr>
          <p:cNvPr id="6" name="Imagen 5"/>
          <p:cNvPicPr>
            <a:picLocks noChangeAspect="1"/>
          </p:cNvPicPr>
          <p:nvPr/>
        </p:nvPicPr>
        <p:blipFill>
          <a:blip r:embed="rId4"/>
          <a:stretch>
            <a:fillRect/>
          </a:stretch>
        </p:blipFill>
        <p:spPr>
          <a:xfrm>
            <a:off x="244112" y="1838203"/>
            <a:ext cx="7827410" cy="5052634"/>
          </a:xfrm>
          <a:prstGeom prst="rect">
            <a:avLst/>
          </a:prstGeom>
        </p:spPr>
      </p:pic>
    </p:spTree>
    <p:extLst>
      <p:ext uri="{BB962C8B-B14F-4D97-AF65-F5344CB8AC3E}">
        <p14:creationId xmlns:p14="http://schemas.microsoft.com/office/powerpoint/2010/main" val="258294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3162489" y="102098"/>
            <a:ext cx="6099811" cy="1446550"/>
          </a:xfrm>
          <a:prstGeom prst="rect">
            <a:avLst/>
          </a:prstGeom>
        </p:spPr>
        <p:txBody>
          <a:bodyPr wrap="none">
            <a:spAutoFit/>
          </a:bodyPr>
          <a:lstStyle/>
          <a:p>
            <a:pPr algn="r">
              <a:defRPr/>
            </a:pPr>
            <a:r>
              <a:rPr lang="es-ES_tradnl" sz="2800" b="1" dirty="0">
                <a:solidFill>
                  <a:schemeClr val="bg1"/>
                </a:solidFill>
                <a:latin typeface="Arial" charset="0"/>
                <a:ea typeface="Arial" charset="0"/>
                <a:cs typeface="Arial" charset="0"/>
              </a:rPr>
              <a:t>Automatización de algunas </a:t>
            </a:r>
            <a:r>
              <a:rPr lang="es-ES_tradnl" sz="2800" b="1" dirty="0" smtClean="0">
                <a:solidFill>
                  <a:schemeClr val="bg1"/>
                </a:solidFill>
                <a:latin typeface="Arial" charset="0"/>
                <a:ea typeface="Arial" charset="0"/>
                <a:cs typeface="Arial" charset="0"/>
              </a:rPr>
              <a:t>tareas </a:t>
            </a:r>
          </a:p>
          <a:p>
            <a:pPr algn="r">
              <a:defRPr/>
            </a:pPr>
            <a:r>
              <a:rPr lang="es-ES_tradnl" sz="2800" b="1" dirty="0" smtClean="0">
                <a:solidFill>
                  <a:schemeClr val="bg1"/>
                </a:solidFill>
                <a:latin typeface="Arial" charset="0"/>
                <a:ea typeface="Arial" charset="0"/>
                <a:cs typeface="Arial" charset="0"/>
              </a:rPr>
              <a:t>con </a:t>
            </a:r>
            <a:r>
              <a:rPr lang="es-ES_tradnl" sz="2800" b="1" dirty="0">
                <a:solidFill>
                  <a:schemeClr val="bg1"/>
                </a:solidFill>
                <a:latin typeface="Arial" charset="0"/>
                <a:ea typeface="Arial" charset="0"/>
                <a:cs typeface="Arial" charset="0"/>
              </a:rPr>
              <a:t>macros en Excel.</a:t>
            </a:r>
          </a:p>
          <a:p>
            <a:pPr algn="r">
              <a:defRPr/>
            </a:pPr>
            <a:endParaRPr lang="en-US" sz="3200" b="1" dirty="0">
              <a:solidFill>
                <a:schemeClr val="bg1"/>
              </a:solidFill>
              <a:latin typeface="Arial Narrow" panose="020B0606020202030204" pitchFamily="34" charset="0"/>
              <a:cs typeface="Arial" pitchFamily="34" charset="0"/>
              <a:sym typeface="Regular Cargo-Bold"/>
            </a:endParaRPr>
          </a:p>
        </p:txBody>
      </p:sp>
      <p:sp>
        <p:nvSpPr>
          <p:cNvPr id="7" name="Marcador de contenido 2"/>
          <p:cNvSpPr txBox="1">
            <a:spLocks/>
          </p:cNvSpPr>
          <p:nvPr/>
        </p:nvSpPr>
        <p:spPr>
          <a:xfrm>
            <a:off x="244112" y="1772133"/>
            <a:ext cx="8229600" cy="259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CO" altLang="es-CO" sz="2400" dirty="0"/>
          </a:p>
        </p:txBody>
      </p:sp>
      <p:pic>
        <p:nvPicPr>
          <p:cNvPr id="9" name="Imagen 8"/>
          <p:cNvPicPr>
            <a:picLocks noChangeAspect="1"/>
          </p:cNvPicPr>
          <p:nvPr/>
        </p:nvPicPr>
        <p:blipFill>
          <a:blip r:embed="rId4"/>
          <a:stretch>
            <a:fillRect/>
          </a:stretch>
        </p:blipFill>
        <p:spPr>
          <a:xfrm>
            <a:off x="143840" y="2114708"/>
            <a:ext cx="8856000" cy="4471060"/>
          </a:xfrm>
          <a:prstGeom prst="rect">
            <a:avLst/>
          </a:prstGeom>
        </p:spPr>
      </p:pic>
      <p:sp>
        <p:nvSpPr>
          <p:cNvPr id="10" name="Rectángulo 9"/>
          <p:cNvSpPr/>
          <p:nvPr/>
        </p:nvSpPr>
        <p:spPr>
          <a:xfrm>
            <a:off x="-258907" y="1429558"/>
            <a:ext cx="3053593" cy="461665"/>
          </a:xfrm>
          <a:prstGeom prst="rect">
            <a:avLst/>
          </a:prstGeom>
        </p:spPr>
        <p:txBody>
          <a:bodyPr wrap="none">
            <a:spAutoFit/>
          </a:bodyPr>
          <a:lstStyle/>
          <a:p>
            <a:pPr lvl="1"/>
            <a:r>
              <a:rPr lang="es-CO" sz="2400" b="1" dirty="0" smtClean="0">
                <a:ea typeface="Arial" charset="0"/>
                <a:cs typeface="Arial" charset="0"/>
              </a:rPr>
              <a:t>Herramienta Excel.</a:t>
            </a:r>
            <a:endParaRPr lang="es-ES_tradnl" sz="2400" b="1" dirty="0">
              <a:ea typeface="Arial" charset="0"/>
              <a:cs typeface="Arial" charset="0"/>
            </a:endParaRPr>
          </a:p>
        </p:txBody>
      </p:sp>
    </p:spTree>
    <p:extLst>
      <p:ext uri="{BB962C8B-B14F-4D97-AF65-F5344CB8AC3E}">
        <p14:creationId xmlns:p14="http://schemas.microsoft.com/office/powerpoint/2010/main" val="473470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2489473" y="605170"/>
            <a:ext cx="6777817" cy="523220"/>
          </a:xfrm>
          <a:prstGeom prst="rect">
            <a:avLst/>
          </a:prstGeom>
        </p:spPr>
        <p:txBody>
          <a:bodyPr wrap="none">
            <a:spAutoFit/>
          </a:bodyPr>
          <a:lstStyle/>
          <a:p>
            <a:pPr algn="r">
              <a:defRPr/>
            </a:pPr>
            <a:r>
              <a:rPr lang="es-CO" sz="2800" b="1" dirty="0" smtClean="0">
                <a:solidFill>
                  <a:schemeClr val="bg1"/>
                </a:solidFill>
                <a:latin typeface="Arial" charset="0"/>
                <a:ea typeface="Arial" charset="0"/>
                <a:cs typeface="Arial" charset="0"/>
              </a:rPr>
              <a:t>Herramienta </a:t>
            </a:r>
            <a:r>
              <a:rPr lang="es-CO" sz="2800" b="1" dirty="0">
                <a:solidFill>
                  <a:schemeClr val="bg1"/>
                </a:solidFill>
                <a:latin typeface="Arial" charset="0"/>
                <a:ea typeface="Arial" charset="0"/>
                <a:cs typeface="Arial" charset="0"/>
              </a:rPr>
              <a:t>de gestión de aprendizaje</a:t>
            </a:r>
            <a:endParaRPr lang="en-US" sz="2800" b="1" dirty="0">
              <a:solidFill>
                <a:schemeClr val="bg1"/>
              </a:solidFill>
              <a:latin typeface="Arial Narrow" panose="020B0606020202030204" pitchFamily="34" charset="0"/>
              <a:cs typeface="Arial" pitchFamily="34" charset="0"/>
              <a:sym typeface="Regular Cargo-Bold"/>
            </a:endParaRPr>
          </a:p>
        </p:txBody>
      </p:sp>
      <p:sp>
        <p:nvSpPr>
          <p:cNvPr id="9" name="Marcador de contenido 2">
            <a:extLst/>
          </p:cNvPr>
          <p:cNvSpPr txBox="1">
            <a:spLocks/>
          </p:cNvSpPr>
          <p:nvPr/>
        </p:nvSpPr>
        <p:spPr>
          <a:xfrm>
            <a:off x="371223" y="1659117"/>
            <a:ext cx="8229600"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defRPr/>
            </a:pPr>
            <a:r>
              <a:rPr lang="es-CO" sz="2400" dirty="0" smtClean="0"/>
              <a:t>Objetivo :</a:t>
            </a:r>
          </a:p>
          <a:p>
            <a:pPr marL="0" indent="0" algn="just">
              <a:buNone/>
              <a:defRPr/>
            </a:pPr>
            <a:endParaRPr lang="es-CO" sz="2400" dirty="0"/>
          </a:p>
          <a:p>
            <a:pPr algn="just">
              <a:defRPr/>
            </a:pPr>
            <a:r>
              <a:rPr lang="es-CO" sz="1800" dirty="0" smtClean="0"/>
              <a:t>Implementar plataforma digital donde se puedan llevar a cabo los exámenes de SST que se crearon. </a:t>
            </a:r>
            <a:endParaRPr lang="es-CO" sz="1800" dirty="0"/>
          </a:p>
          <a:p>
            <a:pPr algn="just">
              <a:defRPr/>
            </a:pPr>
            <a:r>
              <a:rPr lang="es-CO" sz="1800" dirty="0" smtClean="0"/>
              <a:t>El objetivo principal de una plataforma digital era no hacer uso excesivo de papel, ya que serían muchas pruebas considerando el numero de personas que aplicarían; En papel sería muy ineficiente y además la herramienta nos permite hacer un sinnúmero de cosas como, analizar resultados y generar estadísticas.</a:t>
            </a:r>
            <a:endParaRPr lang="es-CO" sz="1800" dirty="0"/>
          </a:p>
        </p:txBody>
      </p:sp>
      <p:pic>
        <p:nvPicPr>
          <p:cNvPr id="6" name="Imagen 5"/>
          <p:cNvPicPr>
            <a:picLocks noChangeAspect="1"/>
          </p:cNvPicPr>
          <p:nvPr/>
        </p:nvPicPr>
        <p:blipFill>
          <a:blip r:embed="rId4"/>
          <a:stretch>
            <a:fillRect/>
          </a:stretch>
        </p:blipFill>
        <p:spPr>
          <a:xfrm>
            <a:off x="371223" y="4462089"/>
            <a:ext cx="2875404" cy="931844"/>
          </a:xfrm>
          <a:prstGeom prst="rect">
            <a:avLst/>
          </a:prstGeom>
        </p:spPr>
      </p:pic>
      <p:sp>
        <p:nvSpPr>
          <p:cNvPr id="7" name="Rectángulo 6"/>
          <p:cNvSpPr/>
          <p:nvPr/>
        </p:nvSpPr>
        <p:spPr>
          <a:xfrm>
            <a:off x="561462" y="5393933"/>
            <a:ext cx="5428371" cy="584775"/>
          </a:xfrm>
          <a:prstGeom prst="rect">
            <a:avLst/>
          </a:prstGeom>
        </p:spPr>
        <p:txBody>
          <a:bodyPr wrap="square">
            <a:spAutoFit/>
          </a:bodyPr>
          <a:lstStyle/>
          <a:p>
            <a:r>
              <a:rPr lang="es-CO" sz="1600" i="1" dirty="0" smtClean="0">
                <a:latin typeface="Arial" panose="020B0604020202020204" pitchFamily="34" charset="0"/>
              </a:rPr>
              <a:t>Ayudar </a:t>
            </a:r>
            <a:r>
              <a:rPr lang="es-CO" sz="1600" i="1" dirty="0">
                <a:latin typeface="Arial" panose="020B0604020202020204" pitchFamily="34" charset="0"/>
              </a:rPr>
              <a:t>a los educadores a crear comunidades de aprendizaje en </a:t>
            </a:r>
            <a:r>
              <a:rPr lang="es-CO" sz="1600" i="1" dirty="0" smtClean="0">
                <a:latin typeface="Arial" panose="020B0604020202020204" pitchFamily="34" charset="0"/>
              </a:rPr>
              <a:t>línea.</a:t>
            </a:r>
            <a:endParaRPr lang="es-CO" sz="1600" i="1" dirty="0"/>
          </a:p>
        </p:txBody>
      </p:sp>
    </p:spTree>
    <p:extLst>
      <p:ext uri="{BB962C8B-B14F-4D97-AF65-F5344CB8AC3E}">
        <p14:creationId xmlns:p14="http://schemas.microsoft.com/office/powerpoint/2010/main" val="3688665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297550" y="127588"/>
            <a:ext cx="1866354" cy="834322"/>
            <a:chOff x="280377" y="5627430"/>
            <a:chExt cx="2321099" cy="103760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377" y="5627430"/>
              <a:ext cx="835318" cy="1037607"/>
            </a:xfrm>
            <a:prstGeom prst="rect">
              <a:avLst/>
            </a:prstGeom>
          </p:spPr>
        </p:pic>
        <p:cxnSp>
          <p:nvCxnSpPr>
            <p:cNvPr id="4" name="Conector recto 3"/>
            <p:cNvCxnSpPr/>
            <p:nvPr/>
          </p:nvCxnSpPr>
          <p:spPr>
            <a:xfrm>
              <a:off x="1396181" y="5734568"/>
              <a:ext cx="0" cy="92672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9053" y="5732187"/>
              <a:ext cx="922423" cy="926725"/>
            </a:xfrm>
            <a:prstGeom prst="rect">
              <a:avLst/>
            </a:prstGeom>
          </p:spPr>
        </p:pic>
      </p:grpSp>
      <p:sp>
        <p:nvSpPr>
          <p:cNvPr id="8" name="Rectángulo 7"/>
          <p:cNvSpPr/>
          <p:nvPr/>
        </p:nvSpPr>
        <p:spPr>
          <a:xfrm>
            <a:off x="2489473" y="605170"/>
            <a:ext cx="6777817" cy="523220"/>
          </a:xfrm>
          <a:prstGeom prst="rect">
            <a:avLst/>
          </a:prstGeom>
        </p:spPr>
        <p:txBody>
          <a:bodyPr wrap="none">
            <a:spAutoFit/>
          </a:bodyPr>
          <a:lstStyle/>
          <a:p>
            <a:pPr algn="r">
              <a:defRPr/>
            </a:pPr>
            <a:r>
              <a:rPr lang="es-CO" sz="2800" b="1" dirty="0" smtClean="0">
                <a:solidFill>
                  <a:schemeClr val="bg1"/>
                </a:solidFill>
                <a:latin typeface="Arial" charset="0"/>
                <a:ea typeface="Arial" charset="0"/>
                <a:cs typeface="Arial" charset="0"/>
              </a:rPr>
              <a:t>Herramienta </a:t>
            </a:r>
            <a:r>
              <a:rPr lang="es-CO" sz="2800" b="1" dirty="0">
                <a:solidFill>
                  <a:schemeClr val="bg1"/>
                </a:solidFill>
                <a:latin typeface="Arial" charset="0"/>
                <a:ea typeface="Arial" charset="0"/>
                <a:cs typeface="Arial" charset="0"/>
              </a:rPr>
              <a:t>de gestión de aprendizaje</a:t>
            </a:r>
            <a:endParaRPr lang="en-US" sz="2800" b="1" dirty="0">
              <a:solidFill>
                <a:schemeClr val="bg1"/>
              </a:solidFill>
              <a:latin typeface="Arial Narrow" panose="020B0606020202030204" pitchFamily="34" charset="0"/>
              <a:cs typeface="Arial" pitchFamily="34" charset="0"/>
              <a:sym typeface="Regular Cargo-Bold"/>
            </a:endParaRPr>
          </a:p>
        </p:txBody>
      </p:sp>
      <p:pic>
        <p:nvPicPr>
          <p:cNvPr id="10" name="Imagen 9"/>
          <p:cNvPicPr>
            <a:picLocks noChangeAspect="1"/>
          </p:cNvPicPr>
          <p:nvPr/>
        </p:nvPicPr>
        <p:blipFill rotWithShape="1">
          <a:blip r:embed="rId4"/>
          <a:srcRect l="30824" t="12772" r="30704" b="54621"/>
          <a:stretch/>
        </p:blipFill>
        <p:spPr>
          <a:xfrm>
            <a:off x="86906" y="2203238"/>
            <a:ext cx="3755629" cy="2538852"/>
          </a:xfrm>
          <a:prstGeom prst="rect">
            <a:avLst/>
          </a:prstGeom>
        </p:spPr>
      </p:pic>
      <p:sp>
        <p:nvSpPr>
          <p:cNvPr id="11" name="Flecha derecha 10"/>
          <p:cNvSpPr/>
          <p:nvPr/>
        </p:nvSpPr>
        <p:spPr>
          <a:xfrm>
            <a:off x="3935002" y="3215811"/>
            <a:ext cx="369869" cy="256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p:cNvPicPr>
            <a:picLocks noChangeAspect="1"/>
          </p:cNvPicPr>
          <p:nvPr/>
        </p:nvPicPr>
        <p:blipFill rotWithShape="1">
          <a:blip r:embed="rId5"/>
          <a:srcRect l="382" t="7340" r="2060" b="44270"/>
          <a:stretch/>
        </p:blipFill>
        <p:spPr>
          <a:xfrm>
            <a:off x="4397339" y="1995262"/>
            <a:ext cx="4664467" cy="2954804"/>
          </a:xfrm>
          <a:prstGeom prst="rect">
            <a:avLst/>
          </a:prstGeom>
        </p:spPr>
      </p:pic>
    </p:spTree>
    <p:extLst>
      <p:ext uri="{BB962C8B-B14F-4D97-AF65-F5344CB8AC3E}">
        <p14:creationId xmlns:p14="http://schemas.microsoft.com/office/powerpoint/2010/main" val="869920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12539</TotalTime>
  <Words>1134</Words>
  <Application>Microsoft Office PowerPoint</Application>
  <PresentationFormat>Presentación en pantalla (4:3)</PresentationFormat>
  <Paragraphs>151</Paragraphs>
  <Slides>27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Arial Narrow</vt:lpstr>
      <vt:lpstr>Calibri</vt:lpstr>
      <vt:lpstr>Calibri Light</vt:lpstr>
      <vt:lpstr>Regular Cargo-Bold</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2016</dc:title>
  <dc:creator>Camilo Hernando Duran Bautista</dc:creator>
  <cp:lastModifiedBy>Juan David Casseres Rodriguez</cp:lastModifiedBy>
  <cp:revision>329</cp:revision>
  <dcterms:created xsi:type="dcterms:W3CDTF">2016-08-11T15:23:07Z</dcterms:created>
  <dcterms:modified xsi:type="dcterms:W3CDTF">2019-01-16T21:23:41Z</dcterms:modified>
</cp:coreProperties>
</file>